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56" r:id="rId3"/>
    <p:sldId id="298" r:id="rId4"/>
    <p:sldId id="299" r:id="rId5"/>
    <p:sldId id="300" r:id="rId6"/>
    <p:sldId id="301" r:id="rId8"/>
    <p:sldId id="302" r:id="rId9"/>
    <p:sldId id="303" r:id="rId10"/>
    <p:sldId id="304" r:id="rId11"/>
    <p:sldId id="305" r:id="rId12"/>
    <p:sldId id="306" r:id="rId13"/>
    <p:sldId id="307" r:id="rId14"/>
    <p:sldId id="308" r:id="rId15"/>
    <p:sldId id="309" r:id="rId16"/>
    <p:sldId id="310" r:id="rId17"/>
    <p:sldId id="311" r:id="rId18"/>
    <p:sldId id="313" r:id="rId19"/>
    <p:sldId id="314" r:id="rId20"/>
    <p:sldId id="315" r:id="rId21"/>
    <p:sldId id="316" r:id="rId22"/>
    <p:sldId id="317" r:id="rId23"/>
    <p:sldId id="286" r:id="rId24"/>
  </p:sldIdLst>
  <p:sldSz cx="24384000" cy="13716000" type="screen16x9"/>
  <p:notesSz cx="5143500" cy="9144000"/>
  <p:embeddedFontLst>
    <p:embeddedFont>
      <p:font typeface="微软雅黑" panose="020B0503020204020204" charset="-122"/>
      <p:regular r:id="rId28"/>
    </p:embeddedFont>
    <p:embeddedFont>
      <p:font typeface="黑体" panose="02010609060101010101" charset="-122"/>
      <p:regular r:id="rId29"/>
    </p:embeddedFont>
    <p:embeddedFont>
      <p:font typeface="仿宋" panose="02010609060101010101" charset="-122"/>
      <p:regular r:id="rId30"/>
    </p:embeddedFont>
    <p:embeddedFont>
      <p:font typeface="OPPOSans-B" panose="00020600040101010101" charset="-122"/>
      <p:regular r:id="rId31"/>
    </p:embeddedFont>
    <p:embeddedFont>
      <p:font typeface="Calibri" panose="020F0502020204030204" charset="0"/>
      <p:regular r:id="rId32"/>
      <p:bold r:id="rId33"/>
      <p:italic r:id="rId34"/>
      <p:boldItalic r:id="rId35"/>
    </p:embeddedFont>
    <p:embeddedFont>
      <p:font typeface="仿宋_GB2312" panose="02010609030101010101" charset="-122"/>
      <p:regular r:id="rId36"/>
    </p:embeddedFont>
    <p:embeddedFont>
      <p:font typeface="等线 Light" panose="02010600030101010101" charset="-122"/>
      <p:regular r:id="rId37"/>
    </p:embeddedFont>
    <p:embeddedFont>
      <p:font typeface="等线" panose="02010600030101010101" charset="-122"/>
      <p:regular r:id="rId38"/>
    </p:embeddedFont>
    <p:embeddedFont>
      <p:font typeface="华文琥珀" panose="02010800040101010101" charset="-122"/>
      <p:regular r:id="rId39"/>
    </p:embeddedFont>
    <p:embeddedFont>
      <p:font typeface="楷体" panose="02010609060101010101" charset="-122"/>
      <p:regular r:id="rId40"/>
    </p:embeddedFont>
  </p:embeddedFontLst>
  <p:custDataLst>
    <p:tags r:id="rId41"/>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7D62"/>
    <a:srgbClr val="8D8B7C"/>
    <a:srgbClr val="183509"/>
    <a:srgbClr val="497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13"/>
  </p:normalViewPr>
  <p:slideViewPr>
    <p:cSldViewPr snapToGrid="0" snapToObjects="1">
      <p:cViewPr varScale="1">
        <p:scale>
          <a:sx n="119" d="100"/>
          <a:sy n="119"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12.xml"/><Relationship Id="rId40" Type="http://schemas.openxmlformats.org/officeDocument/2006/relationships/font" Target="fonts/font13.fntdata"/><Relationship Id="rId4" Type="http://schemas.openxmlformats.org/officeDocument/2006/relationships/slide" Target="slides/slide2.xml"/><Relationship Id="rId39" Type="http://schemas.openxmlformats.org/officeDocument/2006/relationships/font" Target="fonts/font12.fntdata"/><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22885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2913460" y="0"/>
            <a:ext cx="222885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7145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514350" y="4400550"/>
            <a:ext cx="41148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22885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2913460" y="8685213"/>
            <a:ext cx="222885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15E00E-DAEF-42AB-A878-404552D6F73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CE537F3-7F9D-4182-8C2D-F2D36A9B177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CE537F3-7F9D-4182-8C2D-F2D36A9B177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更多模板请关注：https://haosc.taobao.com</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23B47C2-2211-4EFF-9A7E-7D0C7CC6ADF8}" type="slidenum">
              <a:rPr lang="en-GB" smtClean="0"/>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23B47C2-2211-4EFF-9A7E-7D0C7CC6ADF8}"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23B47C2-2211-4EFF-9A7E-7D0C7CC6ADF8}"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p:nvPr>
            <p:ph type="title"/>
          </p:nvPr>
        </p:nvSpPr>
        <p:spPr/>
        <p:txBody>
          <a:bodyPr/>
          <a:lstStyle/>
          <a:p>
            <a:r>
              <a:rPr lang="zh-CN" altLang="en-US"/>
              <a:t>单击此处编辑母版标题样式</a:t>
            </a:r>
            <a:endParaRPr lang="en-US" dirty="0"/>
          </a:p>
        </p:txBody>
      </p:sp>
      <p:sp>
        <p:nvSpPr>
          <p:cNvPr id="3" name="Content Placeholder 2"/>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p:nvPr>
            <p:ph type="dt" sz="half" idx="10"/>
          </p:nvPr>
        </p:nvSpPr>
        <p:spPr/>
        <p:txBody>
          <a:bodyPr/>
          <a:lstStyle/>
          <a:p>
            <a:fld id="{05845619-9562-4B73-9644-0DB87563A0A5}" type="datetimeFigureOut">
              <a:rPr lang="zh-CN" altLang="en-US" smtClean="0"/>
            </a:fld>
            <a:endParaRPr lang="zh-CN" altLang="en-US"/>
          </a:p>
        </p:txBody>
      </p:sp>
      <p:sp>
        <p:nvSpPr>
          <p:cNvPr id="5" name="Footer Placeholder 4"/>
          <p:cNvSpPr/>
          <p:nvPr>
            <p:ph type="ftr" sz="quarter" idx="11"/>
          </p:nvPr>
        </p:nvSpPr>
        <p:spPr/>
        <p:txBody>
          <a:bodyPr/>
          <a:lstStyle/>
          <a:p>
            <a:endParaRPr lang="zh-CN" altLang="en-US"/>
          </a:p>
        </p:txBody>
      </p:sp>
      <p:sp>
        <p:nvSpPr>
          <p:cNvPr id="6" name="Slide Number Placeholder 5"/>
          <p:cNvSpPr/>
          <p:nvPr>
            <p:ph type="sldNum" sz="quarter" idx="12"/>
          </p:nvPr>
        </p:nvSpPr>
        <p:spPr/>
        <p:txBody>
          <a:bodyPr/>
          <a:lstStyle/>
          <a:p>
            <a:fld id="{8B195D37-B4D2-4AE8-A261-87B58DF27A13}"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tx2"/>
        </a:solidFill>
        <a:effectLst/>
      </p:bgPr>
    </p:bg>
    <p:spTree>
      <p:nvGrpSpPr>
        <p:cNvPr id="1" name=""/>
        <p:cNvGrpSpPr/>
        <p:nvPr/>
      </p:nvGrpSpPr>
      <p:grpSpPr>
        <a:xfrm>
          <a:off x="0" y="0"/>
          <a:ext cx="0" cy="0"/>
          <a:chOff x="0" y="0"/>
          <a:chExt cx="0" cy="0"/>
        </a:xfrm>
      </p:grpSpPr>
      <p:pic>
        <p:nvPicPr>
          <p:cNvPr id="30723" name="图片 8"/>
          <p:cNvPicPr>
            <a:picLocks noChangeAspect="1"/>
          </p:cNvPicPr>
          <p:nvPr>
            <p:custDataLst>
              <p:tags r:id="rId2"/>
            </p:custDataLst>
          </p:nvPr>
        </p:nvPicPr>
        <p:blipFill>
          <a:blip r:embed="rId3"/>
          <a:stretch>
            <a:fillRect/>
          </a:stretch>
        </p:blipFill>
        <p:spPr>
          <a:xfrm rot="-5400000">
            <a:off x="8221133" y="-3016250"/>
            <a:ext cx="7941733" cy="15430500"/>
          </a:xfrm>
          <a:prstGeom prst="rect">
            <a:avLst/>
          </a:prstGeom>
          <a:noFill/>
          <a:ln w="9525">
            <a:noFill/>
          </a:ln>
        </p:spPr>
      </p:pic>
      <p:sp>
        <p:nvSpPr>
          <p:cNvPr id="10" name="矩形 9"/>
          <p:cNvSpPr/>
          <p:nvPr>
            <p:custDataLst>
              <p:tags r:id="rId4"/>
            </p:custDataLst>
          </p:nvPr>
        </p:nvSpPr>
        <p:spPr>
          <a:xfrm>
            <a:off x="601133" y="2130426"/>
            <a:ext cx="23181733" cy="94551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710" strike="noStrike" baseline="0" noProof="1">
              <a:solidFill>
                <a:schemeClr val="tx1">
                  <a:lumMod val="85000"/>
                  <a:lumOff val="15000"/>
                </a:schemeClr>
              </a:solidFill>
              <a:latin typeface="Arial" panose="020B0604020202020204" pitchFamily="34" charset="0"/>
            </a:endParaRPr>
          </a:p>
        </p:txBody>
      </p:sp>
      <p:sp>
        <p:nvSpPr>
          <p:cNvPr id="2" name="标题 1"/>
          <p:cNvSpPr>
            <a:spLocks noGrp="1"/>
          </p:cNvSpPr>
          <p:nvPr>
            <p:ph type="title"/>
          </p:nvPr>
        </p:nvSpPr>
        <p:spPr>
          <a:xfrm>
            <a:off x="1339861" y="2379352"/>
            <a:ext cx="21704475" cy="662946"/>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48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1339861" y="3143262"/>
            <a:ext cx="10566485" cy="8083360"/>
          </a:xfrm>
        </p:spPr>
        <p:txBody>
          <a:bodyPr vert="horz" lIns="101600" tIns="0" rIns="82550" bIns="0" rtlCol="0">
            <a:noAutofit/>
          </a:bodyPr>
          <a:lstStyle>
            <a:lvl1pPr marL="0" marR="0" lvl="0" indent="0" algn="l" defTabSz="914400" rtl="0" eaLnBrk="1" fontAlgn="auto" latinLnBrk="0" hangingPunct="1">
              <a:lnSpc>
                <a:spcPct val="130000"/>
              </a:lnSpc>
              <a:spcBef>
                <a:spcPct val="1000"/>
              </a:spcBef>
              <a:spcAft>
                <a:spcPts val="1000"/>
              </a:spcAft>
              <a:buFont typeface="Arial" panose="020B0604020202020204" pitchFamily="34" charset="0"/>
              <a:buNone/>
              <a:defRPr kumimoji="0" lang="zh-CN" altLang="en-US" sz="32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1371600" marR="0" lvl="1" indent="-457200" algn="l" defTabSz="914400" rtl="0" eaLnBrk="1" fontAlgn="auto" latinLnBrk="0" hangingPunct="1">
              <a:lnSpc>
                <a:spcPct val="130000"/>
              </a:lnSpc>
              <a:spcBef>
                <a:spcPct val="1000"/>
              </a:spcBef>
              <a:spcAft>
                <a:spcPts val="1000"/>
              </a:spcAft>
              <a:buFont typeface="Arial" panose="020B0604020202020204" pitchFamily="34" charset="0"/>
              <a:buChar char="•"/>
              <a:tabLst>
                <a:tab pos="1609725" algn="l"/>
              </a:tabLst>
              <a:defRPr kumimoji="0" lang="zh-CN" altLang="en-US" sz="3200" b="0" i="0" u="none" strike="noStrike" kern="1200" cap="none" spc="150" normalizeH="0" baseline="0" noProof="1" dirty="0">
                <a:solidFill>
                  <a:schemeClr val="tx1"/>
                </a:solidFill>
                <a:uFillTx/>
                <a:latin typeface="+mn-lt"/>
                <a:ea typeface="+mn-ea"/>
                <a:cs typeface="+mn-cs"/>
                <a:sym typeface="+mn-ea"/>
              </a:defRPr>
            </a:lvl2pPr>
            <a:lvl3pPr marL="2286000" marR="0" lvl="2" indent="-457200" algn="l" defTabSz="914400" rtl="0" eaLnBrk="1" fontAlgn="auto" latinLnBrk="0" hangingPunct="1">
              <a:lnSpc>
                <a:spcPct val="130000"/>
              </a:lnSpc>
              <a:spcBef>
                <a:spcPct val="1000"/>
              </a:spcBef>
              <a:spcAft>
                <a:spcPts val="1000"/>
              </a:spcAft>
              <a:buFont typeface="Arial" panose="020B0604020202020204" pitchFamily="34" charset="0"/>
              <a:buChar char="•"/>
              <a:defRPr kumimoji="0" lang="zh-CN" altLang="en-US" sz="3200" b="0" i="0" u="none" strike="noStrike" kern="1200" cap="none" spc="150" normalizeH="0" baseline="0" noProof="1" dirty="0">
                <a:solidFill>
                  <a:schemeClr val="tx1"/>
                </a:solidFill>
                <a:uFillTx/>
                <a:latin typeface="+mn-lt"/>
                <a:ea typeface="+mn-ea"/>
                <a:cs typeface="+mn-cs"/>
                <a:sym typeface="+mn-ea"/>
              </a:defRPr>
            </a:lvl3pPr>
            <a:lvl4pPr marL="3200400" marR="0" lvl="3" indent="-457200" algn="l" defTabSz="914400" rtl="0" eaLnBrk="1" fontAlgn="auto" latinLnBrk="0" hangingPunct="1">
              <a:lnSpc>
                <a:spcPct val="130000"/>
              </a:lnSpc>
              <a:spcBef>
                <a:spcPct val="1000"/>
              </a:spcBef>
              <a:spcAft>
                <a:spcPts val="1000"/>
              </a:spcAft>
              <a:buFont typeface="Arial" panose="020B0604020202020204" pitchFamily="34" charset="0"/>
              <a:buChar char="•"/>
              <a:defRPr kumimoji="0" lang="zh-CN" altLang="en-US" sz="3200" b="0" i="0" u="none" strike="noStrike" kern="1200" cap="none" spc="150" normalizeH="0" baseline="0" noProof="1" dirty="0">
                <a:solidFill>
                  <a:schemeClr val="tx1"/>
                </a:solidFill>
                <a:uFillTx/>
                <a:latin typeface="+mn-lt"/>
                <a:ea typeface="+mn-ea"/>
                <a:cs typeface="+mn-cs"/>
                <a:sym typeface="+mn-ea"/>
              </a:defRPr>
            </a:lvl4pPr>
            <a:lvl5pPr marL="4114800" marR="0" lvl="4" indent="-457200" algn="l" defTabSz="914400" rtl="0" eaLnBrk="1" fontAlgn="auto" latinLnBrk="0" hangingPunct="1">
              <a:lnSpc>
                <a:spcPct val="130000"/>
              </a:lnSpc>
              <a:spcBef>
                <a:spcPct val="1000"/>
              </a:spcBef>
              <a:spcAft>
                <a:spcPts val="1000"/>
              </a:spcAft>
              <a:buFont typeface="Arial" panose="020B0604020202020204" pitchFamily="34" charset="0"/>
              <a:buChar char="•"/>
              <a:defRPr kumimoji="0" lang="zh-CN" altLang="en-US" sz="3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12477851" y="3143262"/>
            <a:ext cx="10566485" cy="8083360"/>
          </a:xfrm>
        </p:spPr>
        <p:txBody>
          <a:bodyPr vert="horz" lIns="101600" tIns="0" rIns="82550" bIns="0" rtlCol="0">
            <a:normAutofit/>
          </a:bodyPr>
          <a:lstStyle>
            <a:lvl1pPr marL="457200" marR="0" lvl="0" indent="-457200" algn="l" defTabSz="914400" rtl="0" eaLnBrk="1" fontAlgn="auto" latinLnBrk="0" hangingPunct="1">
              <a:lnSpc>
                <a:spcPct val="130000"/>
              </a:lnSpc>
              <a:spcBef>
                <a:spcPct val="1000"/>
              </a:spcBef>
              <a:spcAft>
                <a:spcPts val="1000"/>
              </a:spcAft>
              <a:buFont typeface="Arial" panose="020B0604020202020204" pitchFamily="34" charset="0"/>
              <a:buChar char="•"/>
              <a:defRPr kumimoji="0" lang="zh-CN" altLang="en-US" sz="32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5"/>
            </p:custDataLst>
          </p:nvPr>
        </p:nvSpPr>
        <p:spPr>
          <a:xfrm>
            <a:off x="1761067" y="11239500"/>
            <a:ext cx="5397501" cy="476250"/>
          </a:xfrm>
          <a:prstGeom prst="rect">
            <a:avLst/>
          </a:prstGeom>
        </p:spPr>
        <p:txBody>
          <a:bodyPr vert="horz" lIns="91440" tIns="45720" rIns="91440" bIns="45720" rtlCol="0" anchor="ctr">
            <a:normAutofit/>
          </a:bodyPr>
          <a:lstStyle>
            <a:lvl1pPr>
              <a:defRPr baseline="0">
                <a:solidFill>
                  <a:schemeClr val="tx1">
                    <a:lumMod val="85000"/>
                    <a:lumOff val="15000"/>
                  </a:schemeClr>
                </a:solidFill>
                <a:latin typeface="Arial" panose="020B0604020202020204" pitchFamily="34" charset="0"/>
              </a:defRPr>
            </a:lvl1p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6"/>
            </p:custDataLst>
          </p:nvPr>
        </p:nvSpPr>
        <p:spPr>
          <a:xfrm>
            <a:off x="8233835" y="11239500"/>
            <a:ext cx="7916333" cy="476250"/>
          </a:xfrm>
          <a:prstGeom prst="rect">
            <a:avLst/>
          </a:prstGeom>
        </p:spPr>
        <p:txBody>
          <a:bodyPr vert="horz" lIns="91440" tIns="45720" rIns="91440" bIns="45720" rtlCol="0" anchor="ctr">
            <a:normAutofit/>
          </a:bodyPr>
          <a:lstStyle>
            <a:lvl1pPr>
              <a:defRPr baseline="0">
                <a:solidFill>
                  <a:schemeClr val="tx1">
                    <a:lumMod val="85000"/>
                    <a:lumOff val="15000"/>
                  </a:schemeClr>
                </a:solidFill>
                <a:latin typeface="Arial" panose="020B0604020202020204" pitchFamily="34" charset="0"/>
              </a:defRPr>
            </a:lvl1pPr>
          </a:lstStyle>
          <a:p>
            <a:pPr fontAlgn="base"/>
            <a:endParaRPr lang="zh-CN" altLang="en-US" strike="noStrike" noProof="1" dirty="0"/>
          </a:p>
        </p:txBody>
      </p:sp>
      <p:sp>
        <p:nvSpPr>
          <p:cNvPr id="7" name="灯片编号占位符 6"/>
          <p:cNvSpPr>
            <a:spLocks noGrp="1"/>
          </p:cNvSpPr>
          <p:nvPr>
            <p:ph type="sldNum" sz="quarter" idx="12"/>
            <p:custDataLst>
              <p:tags r:id="rId7"/>
            </p:custDataLst>
          </p:nvPr>
        </p:nvSpPr>
        <p:spPr>
          <a:xfrm>
            <a:off x="17221200" y="11239500"/>
            <a:ext cx="5401733" cy="476250"/>
          </a:xfrm>
          <a:prstGeom prst="rect">
            <a:avLst/>
          </a:prstGeom>
        </p:spPr>
        <p:txBody>
          <a:bodyPr vert="horz" lIns="91440" tIns="45720" rIns="91440" bIns="45720" rtlCol="0" anchor="ctr">
            <a:normAutofit/>
          </a:bodyPr>
          <a:lstStyle>
            <a:lvl1pPr>
              <a:defRPr baseline="0">
                <a:solidFill>
                  <a:schemeClr val="tx1">
                    <a:lumMod val="85000"/>
                    <a:lumOff val="15000"/>
                  </a:schemeClr>
                </a:solidFill>
                <a:latin typeface="Arial" panose="020B0604020202020204" pitchFamily="34" charset="0"/>
              </a:defRPr>
            </a:lvl1p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676400" y="12712700"/>
            <a:ext cx="5486400" cy="730250"/>
          </a:xfrm>
        </p:spPr>
        <p:txBody>
          <a:bodyPr/>
          <a:lstStyle/>
          <a:p>
            <a:fld id="{7EDAD53D-8A36-4298-8A68-41675434C277}" type="datetimeFigureOut">
              <a:rPr lang="zh-CN" altLang="en-US" smtClean="0"/>
            </a:fld>
            <a:endParaRPr lang="zh-CN" altLang="en-US"/>
          </a:p>
        </p:txBody>
      </p:sp>
      <p:sp>
        <p:nvSpPr>
          <p:cNvPr id="3" name="页脚占位符 2"/>
          <p:cNvSpPr>
            <a:spLocks noGrp="1"/>
          </p:cNvSpPr>
          <p:nvPr>
            <p:ph type="ftr" sz="quarter" idx="11"/>
          </p:nvPr>
        </p:nvSpPr>
        <p:spPr>
          <a:xfrm>
            <a:off x="8077200" y="12712700"/>
            <a:ext cx="8229600" cy="730250"/>
          </a:xfrm>
        </p:spPr>
        <p:txBody>
          <a:bodyPr/>
          <a:lstStyle/>
          <a:p>
            <a:endParaRPr lang="zh-CN" altLang="en-US"/>
          </a:p>
        </p:txBody>
      </p:sp>
      <p:sp>
        <p:nvSpPr>
          <p:cNvPr id="4" name="灯片编号占位符 3"/>
          <p:cNvSpPr>
            <a:spLocks noGrp="1"/>
          </p:cNvSpPr>
          <p:nvPr>
            <p:ph type="sldNum" sz="quarter" idx="12"/>
          </p:nvPr>
        </p:nvSpPr>
        <p:spPr>
          <a:xfrm>
            <a:off x="17221200" y="12712700"/>
            <a:ext cx="5486400" cy="730250"/>
          </a:xfrm>
        </p:spPr>
        <p:txBody>
          <a:bodyPr/>
          <a:lstStyle/>
          <a:p>
            <a:fld id="{3B9A7D43-4CEA-4845-B182-C21026152149}"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image" Target="../media/image19.jpe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tags" Target="../tags/tag7.xml"/><Relationship Id="rId2" Type="http://schemas.openxmlformats.org/officeDocument/2006/relationships/image" Target="../media/image24.jpeg"/><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tags" Target="../tags/tag10.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tags" Target="../tags/tag11.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1" name="image 101"/>
          <p:cNvPicPr>
            <a:picLocks noChangeAspect="1"/>
          </p:cNvPicPr>
          <p:nvPr/>
        </p:nvPicPr>
        <p:blipFill>
          <a:blip r:embed="rId1"/>
          <a:srcRect/>
          <a:stretch>
            <a:fillRect/>
          </a:stretch>
        </p:blipFill>
        <p:spPr>
          <a:xfrm>
            <a:off x="-764426" y="0"/>
            <a:ext cx="12192215" cy="13716000"/>
          </a:xfrm>
          <a:prstGeom prst="rect">
            <a:avLst/>
          </a:prstGeom>
        </p:spPr>
      </p:pic>
      <p:sp>
        <p:nvSpPr>
          <p:cNvPr id="102" name="Object 102"/>
          <p:cNvSpPr txBox="1"/>
          <p:nvPr/>
        </p:nvSpPr>
        <p:spPr>
          <a:xfrm>
            <a:off x="13646150" y="5363210"/>
            <a:ext cx="9370060" cy="1602740"/>
          </a:xfrm>
          <a:prstGeom prst="rect">
            <a:avLst/>
          </a:prstGeom>
        </p:spPr>
        <p:txBody>
          <a:bodyPr vert="horz" rtlCol="0" anchor="t" anchorCtr="0">
            <a:noAutofit/>
          </a:bodyPr>
          <a:lstStyle/>
          <a:p>
            <a:pPr algn="l">
              <a:lnSpc>
                <a:spcPct val="100000"/>
              </a:lnSpc>
            </a:pPr>
            <a:r>
              <a:rPr lang="en-US" altLang="zh-CN" sz="9600" b="1" i="0" dirty="0" smtClean="0">
                <a:solidFill>
                  <a:srgbClr val="3D7D62"/>
                </a:solidFill>
                <a:latin typeface="黑体" panose="02010609060101010101" charset="-122"/>
                <a:ea typeface="黑体" panose="02010609060101010101" charset="-122"/>
              </a:rPr>
              <a:t>2019</a:t>
            </a:r>
            <a:r>
              <a:rPr lang="zh-CN" altLang="en-US" sz="9600" b="1" i="0" dirty="0" smtClean="0">
                <a:solidFill>
                  <a:srgbClr val="3D7D62"/>
                </a:solidFill>
                <a:latin typeface="黑体" panose="02010609060101010101" charset="-122"/>
                <a:ea typeface="黑体" panose="02010609060101010101" charset="-122"/>
              </a:rPr>
              <a:t>级实习汇报</a:t>
            </a:r>
            <a:endParaRPr lang="zh-CN" altLang="en-US" sz="9600" b="1" i="0" dirty="0" smtClean="0">
              <a:solidFill>
                <a:srgbClr val="3D7D62"/>
              </a:solidFill>
              <a:latin typeface="黑体" panose="02010609060101010101" charset="-122"/>
              <a:ea typeface="黑体" panose="02010609060101010101" charset="-122"/>
            </a:endParaRPr>
          </a:p>
        </p:txBody>
      </p:sp>
      <p:pic>
        <p:nvPicPr>
          <p:cNvPr id="3" name="图片 2" descr="5"/>
          <p:cNvPicPr>
            <a:picLocks noChangeAspect="1"/>
          </p:cNvPicPr>
          <p:nvPr/>
        </p:nvPicPr>
        <p:blipFill>
          <a:blip r:embed="rId2"/>
          <a:stretch>
            <a:fillRect/>
          </a:stretch>
        </p:blipFill>
        <p:spPr>
          <a:xfrm>
            <a:off x="19013170" y="-831215"/>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0" y="1270000"/>
            <a:ext cx="8458200" cy="0"/>
          </a:xfrm>
          <a:prstGeom prst="line">
            <a:avLst/>
          </a:prstGeom>
          <a:ln>
            <a:solidFill>
              <a:srgbClr val="E3CAB4"/>
            </a:solidFill>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5925800" y="1270000"/>
            <a:ext cx="8458200" cy="0"/>
          </a:xfrm>
          <a:prstGeom prst="line">
            <a:avLst/>
          </a:prstGeom>
          <a:ln>
            <a:solidFill>
              <a:srgbClr val="E3CAB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0474962" y="690584"/>
            <a:ext cx="3434080" cy="1076325"/>
          </a:xfrm>
          <a:prstGeom prst="rect">
            <a:avLst/>
          </a:prstGeom>
          <a:noFill/>
        </p:spPr>
        <p:txBody>
          <a:bodyPr wrap="none" rtlCol="0">
            <a:spAutoFit/>
            <a:scene3d>
              <a:camera prst="orthographicFront"/>
              <a:lightRig rig="threePt" dir="t"/>
            </a:scene3d>
            <a:sp3d contourW="12700"/>
          </a:bodyPr>
          <a:lstStyle/>
          <a:p>
            <a:pPr algn="ctr"/>
            <a:r>
              <a:rPr lang="zh-CN" altLang="en-US" sz="6400" dirty="0">
                <a:ea typeface="字魂58号-创中黑" panose="00000500000000000000" pitchFamily="2" charset="-122"/>
                <a:sym typeface="字魂58号-创中黑" panose="00000500000000000000" pitchFamily="2" charset="-122"/>
              </a:rPr>
              <a:t>实习内容</a:t>
            </a:r>
            <a:endParaRPr lang="zh-CN" altLang="en-US" sz="6400" dirty="0">
              <a:ea typeface="字魂58号-创中黑" panose="00000500000000000000" pitchFamily="2" charset="-122"/>
              <a:sym typeface="字魂58号-创中黑" panose="00000500000000000000" pitchFamily="2" charset="-122"/>
            </a:endParaRPr>
          </a:p>
        </p:txBody>
      </p:sp>
      <p:grpSp>
        <p:nvGrpSpPr>
          <p:cNvPr id="53" name="Group 36"/>
          <p:cNvGrpSpPr/>
          <p:nvPr/>
        </p:nvGrpSpPr>
        <p:grpSpPr>
          <a:xfrm>
            <a:off x="8771782" y="5127544"/>
            <a:ext cx="1219202" cy="1219202"/>
            <a:chOff x="2517775" y="2660650"/>
            <a:chExt cx="609601" cy="609601"/>
          </a:xfrm>
          <a:solidFill>
            <a:schemeClr val="bg1"/>
          </a:solidFill>
        </p:grpSpPr>
        <p:sp>
          <p:nvSpPr>
            <p:cNvPr id="54" name="Freeform 45"/>
            <p:cNvSpPr/>
            <p:nvPr/>
          </p:nvSpPr>
          <p:spPr bwMode="auto">
            <a:xfrm>
              <a:off x="2517775" y="2954338"/>
              <a:ext cx="592138" cy="315913"/>
            </a:xfrm>
            <a:custGeom>
              <a:avLst/>
              <a:gdLst>
                <a:gd name="T0" fmla="*/ 147 w 3357"/>
                <a:gd name="T1" fmla="*/ 7 h 1793"/>
                <a:gd name="T2" fmla="*/ 150 w 3357"/>
                <a:gd name="T3" fmla="*/ 170 h 1793"/>
                <a:gd name="T4" fmla="*/ 176 w 3357"/>
                <a:gd name="T5" fmla="*/ 372 h 1793"/>
                <a:gd name="T6" fmla="*/ 228 w 3357"/>
                <a:gd name="T7" fmla="*/ 566 h 1793"/>
                <a:gd name="T8" fmla="*/ 301 w 3357"/>
                <a:gd name="T9" fmla="*/ 749 h 1793"/>
                <a:gd name="T10" fmla="*/ 396 w 3357"/>
                <a:gd name="T11" fmla="*/ 919 h 1793"/>
                <a:gd name="T12" fmla="*/ 511 w 3357"/>
                <a:gd name="T13" fmla="*/ 1077 h 1793"/>
                <a:gd name="T14" fmla="*/ 644 w 3357"/>
                <a:gd name="T15" fmla="*/ 1217 h 1793"/>
                <a:gd name="T16" fmla="*/ 793 w 3357"/>
                <a:gd name="T17" fmla="*/ 1341 h 1793"/>
                <a:gd name="T18" fmla="*/ 957 w 3357"/>
                <a:gd name="T19" fmla="*/ 1446 h 1793"/>
                <a:gd name="T20" fmla="*/ 1134 w 3357"/>
                <a:gd name="T21" fmla="*/ 1531 h 1793"/>
                <a:gd name="T22" fmla="*/ 1322 w 3357"/>
                <a:gd name="T23" fmla="*/ 1593 h 1793"/>
                <a:gd name="T24" fmla="*/ 1521 w 3357"/>
                <a:gd name="T25" fmla="*/ 1632 h 1793"/>
                <a:gd name="T26" fmla="*/ 1726 w 3357"/>
                <a:gd name="T27" fmla="*/ 1646 h 1793"/>
                <a:gd name="T28" fmla="*/ 1919 w 3357"/>
                <a:gd name="T29" fmla="*/ 1634 h 1793"/>
                <a:gd name="T30" fmla="*/ 2104 w 3357"/>
                <a:gd name="T31" fmla="*/ 1599 h 1793"/>
                <a:gd name="T32" fmla="*/ 2284 w 3357"/>
                <a:gd name="T33" fmla="*/ 1544 h 1793"/>
                <a:gd name="T34" fmla="*/ 2454 w 3357"/>
                <a:gd name="T35" fmla="*/ 1467 h 1793"/>
                <a:gd name="T36" fmla="*/ 2615 w 3357"/>
                <a:gd name="T37" fmla="*/ 1372 h 1793"/>
                <a:gd name="T38" fmla="*/ 2764 w 3357"/>
                <a:gd name="T39" fmla="*/ 1256 h 1793"/>
                <a:gd name="T40" fmla="*/ 2899 w 3357"/>
                <a:gd name="T41" fmla="*/ 1124 h 1793"/>
                <a:gd name="T42" fmla="*/ 3039 w 3357"/>
                <a:gd name="T43" fmla="*/ 936 h 1793"/>
                <a:gd name="T44" fmla="*/ 2676 w 3357"/>
                <a:gd name="T45" fmla="*/ 853 h 1793"/>
                <a:gd name="T46" fmla="*/ 3197 w 3357"/>
                <a:gd name="T47" fmla="*/ 756 h 1793"/>
                <a:gd name="T48" fmla="*/ 3233 w 3357"/>
                <a:gd name="T49" fmla="*/ 770 h 1793"/>
                <a:gd name="T50" fmla="*/ 3256 w 3357"/>
                <a:gd name="T51" fmla="*/ 798 h 1793"/>
                <a:gd name="T52" fmla="*/ 3357 w 3357"/>
                <a:gd name="T53" fmla="*/ 1315 h 1793"/>
                <a:gd name="T54" fmla="*/ 3152 w 3357"/>
                <a:gd name="T55" fmla="*/ 1037 h 1793"/>
                <a:gd name="T56" fmla="*/ 3021 w 3357"/>
                <a:gd name="T57" fmla="*/ 1215 h 1793"/>
                <a:gd name="T58" fmla="*/ 2880 w 3357"/>
                <a:gd name="T59" fmla="*/ 1354 h 1793"/>
                <a:gd name="T60" fmla="*/ 2727 w 3357"/>
                <a:gd name="T61" fmla="*/ 1476 h 1793"/>
                <a:gd name="T62" fmla="*/ 2563 w 3357"/>
                <a:gd name="T63" fmla="*/ 1578 h 1793"/>
                <a:gd name="T64" fmla="*/ 2390 w 3357"/>
                <a:gd name="T65" fmla="*/ 1661 h 1793"/>
                <a:gd name="T66" fmla="*/ 2208 w 3357"/>
                <a:gd name="T67" fmla="*/ 1724 h 1793"/>
                <a:gd name="T68" fmla="*/ 2019 w 3357"/>
                <a:gd name="T69" fmla="*/ 1767 h 1793"/>
                <a:gd name="T70" fmla="*/ 1825 w 3357"/>
                <a:gd name="T71" fmla="*/ 1789 h 1793"/>
                <a:gd name="T72" fmla="*/ 1621 w 3357"/>
                <a:gd name="T73" fmla="*/ 1789 h 1793"/>
                <a:gd name="T74" fmla="*/ 1416 w 3357"/>
                <a:gd name="T75" fmla="*/ 1764 h 1793"/>
                <a:gd name="T76" fmla="*/ 1219 w 3357"/>
                <a:gd name="T77" fmla="*/ 1717 h 1793"/>
                <a:gd name="T78" fmla="*/ 1031 w 3357"/>
                <a:gd name="T79" fmla="*/ 1647 h 1793"/>
                <a:gd name="T80" fmla="*/ 855 w 3357"/>
                <a:gd name="T81" fmla="*/ 1556 h 1793"/>
                <a:gd name="T82" fmla="*/ 691 w 3357"/>
                <a:gd name="T83" fmla="*/ 1448 h 1793"/>
                <a:gd name="T84" fmla="*/ 541 w 3357"/>
                <a:gd name="T85" fmla="*/ 1321 h 1793"/>
                <a:gd name="T86" fmla="*/ 405 w 3357"/>
                <a:gd name="T87" fmla="*/ 1178 h 1793"/>
                <a:gd name="T88" fmla="*/ 288 w 3357"/>
                <a:gd name="T89" fmla="*/ 1022 h 1793"/>
                <a:gd name="T90" fmla="*/ 188 w 3357"/>
                <a:gd name="T91" fmla="*/ 851 h 1793"/>
                <a:gd name="T92" fmla="*/ 108 w 3357"/>
                <a:gd name="T93" fmla="*/ 669 h 1793"/>
                <a:gd name="T94" fmla="*/ 49 w 3357"/>
                <a:gd name="T95" fmla="*/ 476 h 1793"/>
                <a:gd name="T96" fmla="*/ 13 w 3357"/>
                <a:gd name="T97" fmla="*/ 274 h 1793"/>
                <a:gd name="T98" fmla="*/ 0 w 3357"/>
                <a:gd name="T99" fmla="*/ 65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7" h="1793">
                  <a:moveTo>
                    <a:pt x="0" y="0"/>
                  </a:moveTo>
                  <a:lnTo>
                    <a:pt x="147" y="7"/>
                  </a:lnTo>
                  <a:lnTo>
                    <a:pt x="147" y="65"/>
                  </a:lnTo>
                  <a:lnTo>
                    <a:pt x="150" y="170"/>
                  </a:lnTo>
                  <a:lnTo>
                    <a:pt x="161" y="272"/>
                  </a:lnTo>
                  <a:lnTo>
                    <a:pt x="176" y="372"/>
                  </a:lnTo>
                  <a:lnTo>
                    <a:pt x="198" y="471"/>
                  </a:lnTo>
                  <a:lnTo>
                    <a:pt x="228" y="566"/>
                  </a:lnTo>
                  <a:lnTo>
                    <a:pt x="261" y="659"/>
                  </a:lnTo>
                  <a:lnTo>
                    <a:pt x="301" y="749"/>
                  </a:lnTo>
                  <a:lnTo>
                    <a:pt x="346" y="836"/>
                  </a:lnTo>
                  <a:lnTo>
                    <a:pt x="396" y="919"/>
                  </a:lnTo>
                  <a:lnTo>
                    <a:pt x="452" y="1000"/>
                  </a:lnTo>
                  <a:lnTo>
                    <a:pt x="511" y="1077"/>
                  </a:lnTo>
                  <a:lnTo>
                    <a:pt x="575" y="1149"/>
                  </a:lnTo>
                  <a:lnTo>
                    <a:pt x="644" y="1217"/>
                  </a:lnTo>
                  <a:lnTo>
                    <a:pt x="716" y="1281"/>
                  </a:lnTo>
                  <a:lnTo>
                    <a:pt x="793" y="1341"/>
                  </a:lnTo>
                  <a:lnTo>
                    <a:pt x="874" y="1396"/>
                  </a:lnTo>
                  <a:lnTo>
                    <a:pt x="957" y="1446"/>
                  </a:lnTo>
                  <a:lnTo>
                    <a:pt x="1044" y="1491"/>
                  </a:lnTo>
                  <a:lnTo>
                    <a:pt x="1134" y="1531"/>
                  </a:lnTo>
                  <a:lnTo>
                    <a:pt x="1227" y="1565"/>
                  </a:lnTo>
                  <a:lnTo>
                    <a:pt x="1322" y="1593"/>
                  </a:lnTo>
                  <a:lnTo>
                    <a:pt x="1420" y="1616"/>
                  </a:lnTo>
                  <a:lnTo>
                    <a:pt x="1521" y="1632"/>
                  </a:lnTo>
                  <a:lnTo>
                    <a:pt x="1622" y="1642"/>
                  </a:lnTo>
                  <a:lnTo>
                    <a:pt x="1726" y="1646"/>
                  </a:lnTo>
                  <a:lnTo>
                    <a:pt x="1823" y="1642"/>
                  </a:lnTo>
                  <a:lnTo>
                    <a:pt x="1919" y="1634"/>
                  </a:lnTo>
                  <a:lnTo>
                    <a:pt x="2012" y="1619"/>
                  </a:lnTo>
                  <a:lnTo>
                    <a:pt x="2104" y="1599"/>
                  </a:lnTo>
                  <a:lnTo>
                    <a:pt x="2196" y="1574"/>
                  </a:lnTo>
                  <a:lnTo>
                    <a:pt x="2284" y="1544"/>
                  </a:lnTo>
                  <a:lnTo>
                    <a:pt x="2370" y="1508"/>
                  </a:lnTo>
                  <a:lnTo>
                    <a:pt x="2454" y="1467"/>
                  </a:lnTo>
                  <a:lnTo>
                    <a:pt x="2536" y="1422"/>
                  </a:lnTo>
                  <a:lnTo>
                    <a:pt x="2615" y="1372"/>
                  </a:lnTo>
                  <a:lnTo>
                    <a:pt x="2690" y="1316"/>
                  </a:lnTo>
                  <a:lnTo>
                    <a:pt x="2764" y="1256"/>
                  </a:lnTo>
                  <a:lnTo>
                    <a:pt x="2833" y="1192"/>
                  </a:lnTo>
                  <a:lnTo>
                    <a:pt x="2899" y="1124"/>
                  </a:lnTo>
                  <a:lnTo>
                    <a:pt x="2961" y="1050"/>
                  </a:lnTo>
                  <a:lnTo>
                    <a:pt x="3039" y="936"/>
                  </a:lnTo>
                  <a:lnTo>
                    <a:pt x="2704" y="1000"/>
                  </a:lnTo>
                  <a:lnTo>
                    <a:pt x="2676" y="853"/>
                  </a:lnTo>
                  <a:lnTo>
                    <a:pt x="3176" y="757"/>
                  </a:lnTo>
                  <a:lnTo>
                    <a:pt x="3197" y="756"/>
                  </a:lnTo>
                  <a:lnTo>
                    <a:pt x="3217" y="760"/>
                  </a:lnTo>
                  <a:lnTo>
                    <a:pt x="3233" y="770"/>
                  </a:lnTo>
                  <a:lnTo>
                    <a:pt x="3247" y="783"/>
                  </a:lnTo>
                  <a:lnTo>
                    <a:pt x="3256" y="798"/>
                  </a:lnTo>
                  <a:lnTo>
                    <a:pt x="3262" y="815"/>
                  </a:lnTo>
                  <a:lnTo>
                    <a:pt x="3357" y="1315"/>
                  </a:lnTo>
                  <a:lnTo>
                    <a:pt x="3210" y="1344"/>
                  </a:lnTo>
                  <a:lnTo>
                    <a:pt x="3152" y="1037"/>
                  </a:lnTo>
                  <a:lnTo>
                    <a:pt x="3086" y="1138"/>
                  </a:lnTo>
                  <a:lnTo>
                    <a:pt x="3021" y="1215"/>
                  </a:lnTo>
                  <a:lnTo>
                    <a:pt x="2952" y="1287"/>
                  </a:lnTo>
                  <a:lnTo>
                    <a:pt x="2880" y="1354"/>
                  </a:lnTo>
                  <a:lnTo>
                    <a:pt x="2805" y="1417"/>
                  </a:lnTo>
                  <a:lnTo>
                    <a:pt x="2727" y="1476"/>
                  </a:lnTo>
                  <a:lnTo>
                    <a:pt x="2646" y="1529"/>
                  </a:lnTo>
                  <a:lnTo>
                    <a:pt x="2563" y="1578"/>
                  </a:lnTo>
                  <a:lnTo>
                    <a:pt x="2478" y="1623"/>
                  </a:lnTo>
                  <a:lnTo>
                    <a:pt x="2390" y="1661"/>
                  </a:lnTo>
                  <a:lnTo>
                    <a:pt x="2300" y="1696"/>
                  </a:lnTo>
                  <a:lnTo>
                    <a:pt x="2208" y="1724"/>
                  </a:lnTo>
                  <a:lnTo>
                    <a:pt x="2115" y="1749"/>
                  </a:lnTo>
                  <a:lnTo>
                    <a:pt x="2019" y="1767"/>
                  </a:lnTo>
                  <a:lnTo>
                    <a:pt x="1923" y="1781"/>
                  </a:lnTo>
                  <a:lnTo>
                    <a:pt x="1825" y="1789"/>
                  </a:lnTo>
                  <a:lnTo>
                    <a:pt x="1726" y="1793"/>
                  </a:lnTo>
                  <a:lnTo>
                    <a:pt x="1621" y="1789"/>
                  </a:lnTo>
                  <a:lnTo>
                    <a:pt x="1517" y="1780"/>
                  </a:lnTo>
                  <a:lnTo>
                    <a:pt x="1416" y="1764"/>
                  </a:lnTo>
                  <a:lnTo>
                    <a:pt x="1316" y="1743"/>
                  </a:lnTo>
                  <a:lnTo>
                    <a:pt x="1219" y="1717"/>
                  </a:lnTo>
                  <a:lnTo>
                    <a:pt x="1124" y="1684"/>
                  </a:lnTo>
                  <a:lnTo>
                    <a:pt x="1031" y="1647"/>
                  </a:lnTo>
                  <a:lnTo>
                    <a:pt x="941" y="1605"/>
                  </a:lnTo>
                  <a:lnTo>
                    <a:pt x="855" y="1556"/>
                  </a:lnTo>
                  <a:lnTo>
                    <a:pt x="771" y="1505"/>
                  </a:lnTo>
                  <a:lnTo>
                    <a:pt x="691" y="1448"/>
                  </a:lnTo>
                  <a:lnTo>
                    <a:pt x="613" y="1386"/>
                  </a:lnTo>
                  <a:lnTo>
                    <a:pt x="541" y="1321"/>
                  </a:lnTo>
                  <a:lnTo>
                    <a:pt x="471" y="1252"/>
                  </a:lnTo>
                  <a:lnTo>
                    <a:pt x="405" y="1178"/>
                  </a:lnTo>
                  <a:lnTo>
                    <a:pt x="344" y="1102"/>
                  </a:lnTo>
                  <a:lnTo>
                    <a:pt x="288" y="1022"/>
                  </a:lnTo>
                  <a:lnTo>
                    <a:pt x="235" y="938"/>
                  </a:lnTo>
                  <a:lnTo>
                    <a:pt x="188" y="851"/>
                  </a:lnTo>
                  <a:lnTo>
                    <a:pt x="146" y="762"/>
                  </a:lnTo>
                  <a:lnTo>
                    <a:pt x="108" y="669"/>
                  </a:lnTo>
                  <a:lnTo>
                    <a:pt x="76" y="574"/>
                  </a:lnTo>
                  <a:lnTo>
                    <a:pt x="49" y="476"/>
                  </a:lnTo>
                  <a:lnTo>
                    <a:pt x="28" y="376"/>
                  </a:lnTo>
                  <a:lnTo>
                    <a:pt x="13" y="274"/>
                  </a:lnTo>
                  <a:lnTo>
                    <a:pt x="3" y="171"/>
                  </a:lnTo>
                  <a:lnTo>
                    <a:pt x="0" y="65"/>
                  </a:lnTo>
                  <a:lnTo>
                    <a:pt x="0"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5" name="Freeform 46"/>
            <p:cNvSpPr/>
            <p:nvPr/>
          </p:nvSpPr>
          <p:spPr bwMode="auto">
            <a:xfrm>
              <a:off x="2535238" y="2660650"/>
              <a:ext cx="592138" cy="317500"/>
            </a:xfrm>
            <a:custGeom>
              <a:avLst/>
              <a:gdLst>
                <a:gd name="T0" fmla="*/ 1729 w 3351"/>
                <a:gd name="T1" fmla="*/ 3 h 1793"/>
                <a:gd name="T2" fmla="*/ 1935 w 3351"/>
                <a:gd name="T3" fmla="*/ 28 h 1793"/>
                <a:gd name="T4" fmla="*/ 2132 w 3351"/>
                <a:gd name="T5" fmla="*/ 76 h 1793"/>
                <a:gd name="T6" fmla="*/ 2320 w 3351"/>
                <a:gd name="T7" fmla="*/ 145 h 1793"/>
                <a:gd name="T8" fmla="*/ 2496 w 3351"/>
                <a:gd name="T9" fmla="*/ 235 h 1793"/>
                <a:gd name="T10" fmla="*/ 2660 w 3351"/>
                <a:gd name="T11" fmla="*/ 345 h 1793"/>
                <a:gd name="T12" fmla="*/ 2810 w 3351"/>
                <a:gd name="T13" fmla="*/ 471 h 1793"/>
                <a:gd name="T14" fmla="*/ 2946 w 3351"/>
                <a:gd name="T15" fmla="*/ 613 h 1793"/>
                <a:gd name="T16" fmla="*/ 3063 w 3351"/>
                <a:gd name="T17" fmla="*/ 771 h 1793"/>
                <a:gd name="T18" fmla="*/ 3163 w 3351"/>
                <a:gd name="T19" fmla="*/ 941 h 1793"/>
                <a:gd name="T20" fmla="*/ 3243 w 3351"/>
                <a:gd name="T21" fmla="*/ 1124 h 1793"/>
                <a:gd name="T22" fmla="*/ 3302 w 3351"/>
                <a:gd name="T23" fmla="*/ 1316 h 1793"/>
                <a:gd name="T24" fmla="*/ 3338 w 3351"/>
                <a:gd name="T25" fmla="*/ 1517 h 1793"/>
                <a:gd name="T26" fmla="*/ 3351 w 3351"/>
                <a:gd name="T27" fmla="*/ 1726 h 1793"/>
                <a:gd name="T28" fmla="*/ 3204 w 3351"/>
                <a:gd name="T29" fmla="*/ 1785 h 1793"/>
                <a:gd name="T30" fmla="*/ 3201 w 3351"/>
                <a:gd name="T31" fmla="*/ 1622 h 1793"/>
                <a:gd name="T32" fmla="*/ 3174 w 3351"/>
                <a:gd name="T33" fmla="*/ 1420 h 1793"/>
                <a:gd name="T34" fmla="*/ 3123 w 3351"/>
                <a:gd name="T35" fmla="*/ 1227 h 1793"/>
                <a:gd name="T36" fmla="*/ 3050 w 3351"/>
                <a:gd name="T37" fmla="*/ 1044 h 1793"/>
                <a:gd name="T38" fmla="*/ 2955 w 3351"/>
                <a:gd name="T39" fmla="*/ 873 h 1793"/>
                <a:gd name="T40" fmla="*/ 2839 w 3351"/>
                <a:gd name="T41" fmla="*/ 716 h 1793"/>
                <a:gd name="T42" fmla="*/ 2707 w 3351"/>
                <a:gd name="T43" fmla="*/ 576 h 1793"/>
                <a:gd name="T44" fmla="*/ 2558 w 3351"/>
                <a:gd name="T45" fmla="*/ 452 h 1793"/>
                <a:gd name="T46" fmla="*/ 2394 w 3351"/>
                <a:gd name="T47" fmla="*/ 346 h 1793"/>
                <a:gd name="T48" fmla="*/ 2217 w 3351"/>
                <a:gd name="T49" fmla="*/ 262 h 1793"/>
                <a:gd name="T50" fmla="*/ 2029 w 3351"/>
                <a:gd name="T51" fmla="*/ 199 h 1793"/>
                <a:gd name="T52" fmla="*/ 1830 w 3351"/>
                <a:gd name="T53" fmla="*/ 160 h 1793"/>
                <a:gd name="T54" fmla="*/ 1623 w 3351"/>
                <a:gd name="T55" fmla="*/ 147 h 1793"/>
                <a:gd name="T56" fmla="*/ 1432 w 3351"/>
                <a:gd name="T57" fmla="*/ 159 h 1793"/>
                <a:gd name="T58" fmla="*/ 1246 w 3351"/>
                <a:gd name="T59" fmla="*/ 192 h 1793"/>
                <a:gd name="T60" fmla="*/ 1067 w 3351"/>
                <a:gd name="T61" fmla="*/ 249 h 1793"/>
                <a:gd name="T62" fmla="*/ 897 w 3351"/>
                <a:gd name="T63" fmla="*/ 325 h 1793"/>
                <a:gd name="T64" fmla="*/ 736 w 3351"/>
                <a:gd name="T65" fmla="*/ 421 h 1793"/>
                <a:gd name="T66" fmla="*/ 588 w 3351"/>
                <a:gd name="T67" fmla="*/ 537 h 1793"/>
                <a:gd name="T68" fmla="*/ 453 w 3351"/>
                <a:gd name="T69" fmla="*/ 670 h 1793"/>
                <a:gd name="T70" fmla="*/ 317 w 3351"/>
                <a:gd name="T71" fmla="*/ 851 h 1793"/>
                <a:gd name="T72" fmla="*/ 684 w 3351"/>
                <a:gd name="T73" fmla="*/ 934 h 1793"/>
                <a:gd name="T74" fmla="*/ 160 w 3351"/>
                <a:gd name="T75" fmla="*/ 1029 h 1793"/>
                <a:gd name="T76" fmla="*/ 120 w 3351"/>
                <a:gd name="T77" fmla="*/ 1016 h 1793"/>
                <a:gd name="T78" fmla="*/ 94 w 3351"/>
                <a:gd name="T79" fmla="*/ 988 h 1793"/>
                <a:gd name="T80" fmla="*/ 0 w 3351"/>
                <a:gd name="T81" fmla="*/ 471 h 1793"/>
                <a:gd name="T82" fmla="*/ 206 w 3351"/>
                <a:gd name="T83" fmla="*/ 745 h 1793"/>
                <a:gd name="T84" fmla="*/ 330 w 3351"/>
                <a:gd name="T85" fmla="*/ 578 h 1793"/>
                <a:gd name="T86" fmla="*/ 470 w 3351"/>
                <a:gd name="T87" fmla="*/ 438 h 1793"/>
                <a:gd name="T88" fmla="*/ 624 w 3351"/>
                <a:gd name="T89" fmla="*/ 317 h 1793"/>
                <a:gd name="T90" fmla="*/ 788 w 3351"/>
                <a:gd name="T91" fmla="*/ 214 h 1793"/>
                <a:gd name="T92" fmla="*/ 961 w 3351"/>
                <a:gd name="T93" fmla="*/ 131 h 1793"/>
                <a:gd name="T94" fmla="*/ 1142 w 3351"/>
                <a:gd name="T95" fmla="*/ 67 h 1793"/>
                <a:gd name="T96" fmla="*/ 1331 w 3351"/>
                <a:gd name="T97" fmla="*/ 24 h 1793"/>
                <a:gd name="T98" fmla="*/ 1526 w 3351"/>
                <a:gd name="T99" fmla="*/ 3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1" h="1793">
                  <a:moveTo>
                    <a:pt x="1623" y="0"/>
                  </a:moveTo>
                  <a:lnTo>
                    <a:pt x="1729" y="3"/>
                  </a:lnTo>
                  <a:lnTo>
                    <a:pt x="1833" y="13"/>
                  </a:lnTo>
                  <a:lnTo>
                    <a:pt x="1935" y="28"/>
                  </a:lnTo>
                  <a:lnTo>
                    <a:pt x="2035" y="50"/>
                  </a:lnTo>
                  <a:lnTo>
                    <a:pt x="2132" y="76"/>
                  </a:lnTo>
                  <a:lnTo>
                    <a:pt x="2227" y="108"/>
                  </a:lnTo>
                  <a:lnTo>
                    <a:pt x="2320" y="145"/>
                  </a:lnTo>
                  <a:lnTo>
                    <a:pt x="2409" y="188"/>
                  </a:lnTo>
                  <a:lnTo>
                    <a:pt x="2496" y="235"/>
                  </a:lnTo>
                  <a:lnTo>
                    <a:pt x="2580" y="288"/>
                  </a:lnTo>
                  <a:lnTo>
                    <a:pt x="2660" y="345"/>
                  </a:lnTo>
                  <a:lnTo>
                    <a:pt x="2738" y="406"/>
                  </a:lnTo>
                  <a:lnTo>
                    <a:pt x="2810" y="471"/>
                  </a:lnTo>
                  <a:lnTo>
                    <a:pt x="2879" y="541"/>
                  </a:lnTo>
                  <a:lnTo>
                    <a:pt x="2946" y="613"/>
                  </a:lnTo>
                  <a:lnTo>
                    <a:pt x="3006" y="690"/>
                  </a:lnTo>
                  <a:lnTo>
                    <a:pt x="3063" y="771"/>
                  </a:lnTo>
                  <a:lnTo>
                    <a:pt x="3116" y="855"/>
                  </a:lnTo>
                  <a:lnTo>
                    <a:pt x="3163" y="941"/>
                  </a:lnTo>
                  <a:lnTo>
                    <a:pt x="3205" y="1031"/>
                  </a:lnTo>
                  <a:lnTo>
                    <a:pt x="3243" y="1124"/>
                  </a:lnTo>
                  <a:lnTo>
                    <a:pt x="3275" y="1218"/>
                  </a:lnTo>
                  <a:lnTo>
                    <a:pt x="3302" y="1316"/>
                  </a:lnTo>
                  <a:lnTo>
                    <a:pt x="3323" y="1416"/>
                  </a:lnTo>
                  <a:lnTo>
                    <a:pt x="3338" y="1517"/>
                  </a:lnTo>
                  <a:lnTo>
                    <a:pt x="3348" y="1621"/>
                  </a:lnTo>
                  <a:lnTo>
                    <a:pt x="3351" y="1726"/>
                  </a:lnTo>
                  <a:lnTo>
                    <a:pt x="3351" y="1793"/>
                  </a:lnTo>
                  <a:lnTo>
                    <a:pt x="3204" y="1785"/>
                  </a:lnTo>
                  <a:lnTo>
                    <a:pt x="3204" y="1726"/>
                  </a:lnTo>
                  <a:lnTo>
                    <a:pt x="3201" y="1622"/>
                  </a:lnTo>
                  <a:lnTo>
                    <a:pt x="3190" y="1521"/>
                  </a:lnTo>
                  <a:lnTo>
                    <a:pt x="3174" y="1420"/>
                  </a:lnTo>
                  <a:lnTo>
                    <a:pt x="3151" y="1322"/>
                  </a:lnTo>
                  <a:lnTo>
                    <a:pt x="3123" y="1227"/>
                  </a:lnTo>
                  <a:lnTo>
                    <a:pt x="3089" y="1134"/>
                  </a:lnTo>
                  <a:lnTo>
                    <a:pt x="3050" y="1044"/>
                  </a:lnTo>
                  <a:lnTo>
                    <a:pt x="3004" y="957"/>
                  </a:lnTo>
                  <a:lnTo>
                    <a:pt x="2955" y="873"/>
                  </a:lnTo>
                  <a:lnTo>
                    <a:pt x="2899" y="793"/>
                  </a:lnTo>
                  <a:lnTo>
                    <a:pt x="2839" y="716"/>
                  </a:lnTo>
                  <a:lnTo>
                    <a:pt x="2775" y="644"/>
                  </a:lnTo>
                  <a:lnTo>
                    <a:pt x="2707" y="576"/>
                  </a:lnTo>
                  <a:lnTo>
                    <a:pt x="2635" y="511"/>
                  </a:lnTo>
                  <a:lnTo>
                    <a:pt x="2558" y="452"/>
                  </a:lnTo>
                  <a:lnTo>
                    <a:pt x="2477" y="396"/>
                  </a:lnTo>
                  <a:lnTo>
                    <a:pt x="2394" y="346"/>
                  </a:lnTo>
                  <a:lnTo>
                    <a:pt x="2307" y="302"/>
                  </a:lnTo>
                  <a:lnTo>
                    <a:pt x="2217" y="262"/>
                  </a:lnTo>
                  <a:lnTo>
                    <a:pt x="2124" y="227"/>
                  </a:lnTo>
                  <a:lnTo>
                    <a:pt x="2029" y="199"/>
                  </a:lnTo>
                  <a:lnTo>
                    <a:pt x="1931" y="177"/>
                  </a:lnTo>
                  <a:lnTo>
                    <a:pt x="1830" y="160"/>
                  </a:lnTo>
                  <a:lnTo>
                    <a:pt x="1728" y="150"/>
                  </a:lnTo>
                  <a:lnTo>
                    <a:pt x="1623" y="147"/>
                  </a:lnTo>
                  <a:lnTo>
                    <a:pt x="1528" y="150"/>
                  </a:lnTo>
                  <a:lnTo>
                    <a:pt x="1432" y="159"/>
                  </a:lnTo>
                  <a:lnTo>
                    <a:pt x="1339" y="173"/>
                  </a:lnTo>
                  <a:lnTo>
                    <a:pt x="1246" y="192"/>
                  </a:lnTo>
                  <a:lnTo>
                    <a:pt x="1155" y="218"/>
                  </a:lnTo>
                  <a:lnTo>
                    <a:pt x="1067" y="249"/>
                  </a:lnTo>
                  <a:lnTo>
                    <a:pt x="981" y="285"/>
                  </a:lnTo>
                  <a:lnTo>
                    <a:pt x="897" y="325"/>
                  </a:lnTo>
                  <a:lnTo>
                    <a:pt x="815" y="371"/>
                  </a:lnTo>
                  <a:lnTo>
                    <a:pt x="736" y="421"/>
                  </a:lnTo>
                  <a:lnTo>
                    <a:pt x="660" y="477"/>
                  </a:lnTo>
                  <a:lnTo>
                    <a:pt x="588" y="537"/>
                  </a:lnTo>
                  <a:lnTo>
                    <a:pt x="519" y="601"/>
                  </a:lnTo>
                  <a:lnTo>
                    <a:pt x="453" y="670"/>
                  </a:lnTo>
                  <a:lnTo>
                    <a:pt x="391" y="743"/>
                  </a:lnTo>
                  <a:lnTo>
                    <a:pt x="317" y="851"/>
                  </a:lnTo>
                  <a:lnTo>
                    <a:pt x="655" y="787"/>
                  </a:lnTo>
                  <a:lnTo>
                    <a:pt x="684" y="934"/>
                  </a:lnTo>
                  <a:lnTo>
                    <a:pt x="184" y="1029"/>
                  </a:lnTo>
                  <a:lnTo>
                    <a:pt x="160" y="1029"/>
                  </a:lnTo>
                  <a:lnTo>
                    <a:pt x="139" y="1025"/>
                  </a:lnTo>
                  <a:lnTo>
                    <a:pt x="120" y="1016"/>
                  </a:lnTo>
                  <a:lnTo>
                    <a:pt x="105" y="1003"/>
                  </a:lnTo>
                  <a:lnTo>
                    <a:pt x="94" y="988"/>
                  </a:lnTo>
                  <a:lnTo>
                    <a:pt x="88" y="970"/>
                  </a:lnTo>
                  <a:lnTo>
                    <a:pt x="0" y="471"/>
                  </a:lnTo>
                  <a:lnTo>
                    <a:pt x="148" y="440"/>
                  </a:lnTo>
                  <a:lnTo>
                    <a:pt x="206" y="745"/>
                  </a:lnTo>
                  <a:lnTo>
                    <a:pt x="265" y="654"/>
                  </a:lnTo>
                  <a:lnTo>
                    <a:pt x="330" y="578"/>
                  </a:lnTo>
                  <a:lnTo>
                    <a:pt x="399" y="505"/>
                  </a:lnTo>
                  <a:lnTo>
                    <a:pt x="470" y="438"/>
                  </a:lnTo>
                  <a:lnTo>
                    <a:pt x="546" y="375"/>
                  </a:lnTo>
                  <a:lnTo>
                    <a:pt x="624" y="317"/>
                  </a:lnTo>
                  <a:lnTo>
                    <a:pt x="705" y="264"/>
                  </a:lnTo>
                  <a:lnTo>
                    <a:pt x="788" y="214"/>
                  </a:lnTo>
                  <a:lnTo>
                    <a:pt x="873" y="170"/>
                  </a:lnTo>
                  <a:lnTo>
                    <a:pt x="961" y="131"/>
                  </a:lnTo>
                  <a:lnTo>
                    <a:pt x="1051" y="97"/>
                  </a:lnTo>
                  <a:lnTo>
                    <a:pt x="1142" y="67"/>
                  </a:lnTo>
                  <a:lnTo>
                    <a:pt x="1236" y="43"/>
                  </a:lnTo>
                  <a:lnTo>
                    <a:pt x="1331" y="24"/>
                  </a:lnTo>
                  <a:lnTo>
                    <a:pt x="1428" y="11"/>
                  </a:lnTo>
                  <a:lnTo>
                    <a:pt x="1526" y="3"/>
                  </a:lnTo>
                  <a:lnTo>
                    <a:pt x="1623"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6" name="Rectangle 47"/>
            <p:cNvSpPr>
              <a:spLocks noChangeArrowheads="1"/>
            </p:cNvSpPr>
            <p:nvPr/>
          </p:nvSpPr>
          <p:spPr bwMode="auto">
            <a:xfrm>
              <a:off x="2674938" y="2840038"/>
              <a:ext cx="25400" cy="250825"/>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7" name="Rectangle 48"/>
            <p:cNvSpPr>
              <a:spLocks noChangeArrowheads="1"/>
            </p:cNvSpPr>
            <p:nvPr/>
          </p:nvSpPr>
          <p:spPr bwMode="auto">
            <a:xfrm>
              <a:off x="2763838" y="2924175"/>
              <a:ext cx="26988" cy="166688"/>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8" name="Rectangle 49"/>
            <p:cNvSpPr>
              <a:spLocks noChangeArrowheads="1"/>
            </p:cNvSpPr>
            <p:nvPr/>
          </p:nvSpPr>
          <p:spPr bwMode="auto">
            <a:xfrm>
              <a:off x="2854325" y="2882900"/>
              <a:ext cx="26988" cy="207963"/>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9" name="Rectangle 50"/>
            <p:cNvSpPr>
              <a:spLocks noChangeArrowheads="1"/>
            </p:cNvSpPr>
            <p:nvPr/>
          </p:nvSpPr>
          <p:spPr bwMode="auto">
            <a:xfrm>
              <a:off x="2944813" y="2924175"/>
              <a:ext cx="25400" cy="166688"/>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sp>
        <p:nvSpPr>
          <p:cNvPr id="60" name="Freeform 91"/>
          <p:cNvSpPr>
            <a:spLocks noEditPoints="1"/>
          </p:cNvSpPr>
          <p:nvPr/>
        </p:nvSpPr>
        <p:spPr bwMode="auto">
          <a:xfrm>
            <a:off x="14392710" y="5124370"/>
            <a:ext cx="1225550" cy="1225550"/>
          </a:xfrm>
          <a:custGeom>
            <a:avLst/>
            <a:gdLst>
              <a:gd name="T0" fmla="*/ 1133 w 3474"/>
              <a:gd name="T1" fmla="*/ 1077 h 3475"/>
              <a:gd name="T2" fmla="*/ 1072 w 3474"/>
              <a:gd name="T3" fmla="*/ 1158 h 3475"/>
              <a:gd name="T4" fmla="*/ 1124 w 3474"/>
              <a:gd name="T5" fmla="*/ 1172 h 3475"/>
              <a:gd name="T6" fmla="*/ 1180 w 3474"/>
              <a:gd name="T7" fmla="*/ 1194 h 3475"/>
              <a:gd name="T8" fmla="*/ 1199 w 3474"/>
              <a:gd name="T9" fmla="*/ 1253 h 3475"/>
              <a:gd name="T10" fmla="*/ 1167 w 3474"/>
              <a:gd name="T11" fmla="*/ 1309 h 3475"/>
              <a:gd name="T12" fmla="*/ 1228 w 3474"/>
              <a:gd name="T13" fmla="*/ 1326 h 3475"/>
              <a:gd name="T14" fmla="*/ 1315 w 3474"/>
              <a:gd name="T15" fmla="*/ 1268 h 3475"/>
              <a:gd name="T16" fmla="*/ 1334 w 3474"/>
              <a:gd name="T17" fmla="*/ 1166 h 3475"/>
              <a:gd name="T18" fmla="*/ 1287 w 3474"/>
              <a:gd name="T19" fmla="*/ 1085 h 3475"/>
              <a:gd name="T20" fmla="*/ 1210 w 3474"/>
              <a:gd name="T21" fmla="*/ 1057 h 3475"/>
              <a:gd name="T22" fmla="*/ 736 w 3474"/>
              <a:gd name="T23" fmla="*/ 1040 h 3475"/>
              <a:gd name="T24" fmla="*/ 924 w 3474"/>
              <a:gd name="T25" fmla="*/ 1147 h 3475"/>
              <a:gd name="T26" fmla="*/ 978 w 3474"/>
              <a:gd name="T27" fmla="*/ 1020 h 3475"/>
              <a:gd name="T28" fmla="*/ 1094 w 3474"/>
              <a:gd name="T29" fmla="*/ 934 h 3475"/>
              <a:gd name="T30" fmla="*/ 1236 w 3474"/>
              <a:gd name="T31" fmla="*/ 916 h 3475"/>
              <a:gd name="T32" fmla="*/ 1372 w 3474"/>
              <a:gd name="T33" fmla="*/ 968 h 3475"/>
              <a:gd name="T34" fmla="*/ 1464 w 3474"/>
              <a:gd name="T35" fmla="*/ 1085 h 3475"/>
              <a:gd name="T36" fmla="*/ 1482 w 3474"/>
              <a:gd name="T37" fmla="*/ 1227 h 3475"/>
              <a:gd name="T38" fmla="*/ 1427 w 3474"/>
              <a:gd name="T39" fmla="*/ 1363 h 3475"/>
              <a:gd name="T40" fmla="*/ 1310 w 3474"/>
              <a:gd name="T41" fmla="*/ 1452 h 3475"/>
              <a:gd name="T42" fmla="*/ 1165 w 3474"/>
              <a:gd name="T43" fmla="*/ 1471 h 3475"/>
              <a:gd name="T44" fmla="*/ 1031 w 3474"/>
              <a:gd name="T45" fmla="*/ 1415 h 3475"/>
              <a:gd name="T46" fmla="*/ 942 w 3474"/>
              <a:gd name="T47" fmla="*/ 1299 h 3475"/>
              <a:gd name="T48" fmla="*/ 719 w 3474"/>
              <a:gd name="T49" fmla="*/ 1199 h 3475"/>
              <a:gd name="T50" fmla="*/ 3298 w 3474"/>
              <a:gd name="T51" fmla="*/ 2319 h 3475"/>
              <a:gd name="T52" fmla="*/ 208 w 3474"/>
              <a:gd name="T53" fmla="*/ 148 h 3475"/>
              <a:gd name="T54" fmla="*/ 147 w 3474"/>
              <a:gd name="T55" fmla="*/ 208 h 3475"/>
              <a:gd name="T56" fmla="*/ 151 w 3474"/>
              <a:gd name="T57" fmla="*/ 322 h 3475"/>
              <a:gd name="T58" fmla="*/ 214 w 3474"/>
              <a:gd name="T59" fmla="*/ 473 h 3475"/>
              <a:gd name="T60" fmla="*/ 329 w 3474"/>
              <a:gd name="T61" fmla="*/ 647 h 3475"/>
              <a:gd name="T62" fmla="*/ 489 w 3474"/>
              <a:gd name="T63" fmla="*/ 830 h 3475"/>
              <a:gd name="T64" fmla="*/ 602 w 3474"/>
              <a:gd name="T65" fmla="*/ 609 h 3475"/>
              <a:gd name="T66" fmla="*/ 649 w 3474"/>
              <a:gd name="T67" fmla="*/ 577 h 3475"/>
              <a:gd name="T68" fmla="*/ 734 w 3474"/>
              <a:gd name="T69" fmla="*/ 408 h 3475"/>
              <a:gd name="T70" fmla="*/ 555 w 3474"/>
              <a:gd name="T71" fmla="*/ 269 h 3475"/>
              <a:gd name="T72" fmla="*/ 392 w 3474"/>
              <a:gd name="T73" fmla="*/ 177 h 3475"/>
              <a:gd name="T74" fmla="*/ 259 w 3474"/>
              <a:gd name="T75" fmla="*/ 142 h 3475"/>
              <a:gd name="T76" fmla="*/ 336 w 3474"/>
              <a:gd name="T77" fmla="*/ 15 h 3475"/>
              <a:gd name="T78" fmla="*/ 524 w 3474"/>
              <a:gd name="T79" fmla="*/ 87 h 3475"/>
              <a:gd name="T80" fmla="*/ 726 w 3474"/>
              <a:gd name="T81" fmla="*/ 213 h 3475"/>
              <a:gd name="T82" fmla="*/ 929 w 3474"/>
              <a:gd name="T83" fmla="*/ 389 h 3475"/>
              <a:gd name="T84" fmla="*/ 1592 w 3474"/>
              <a:gd name="T85" fmla="*/ 427 h 3475"/>
              <a:gd name="T86" fmla="*/ 1645 w 3474"/>
              <a:gd name="T87" fmla="*/ 452 h 3475"/>
              <a:gd name="T88" fmla="*/ 3474 w 3474"/>
              <a:gd name="T89" fmla="*/ 2318 h 3475"/>
              <a:gd name="T90" fmla="*/ 2375 w 3474"/>
              <a:gd name="T91" fmla="*/ 3452 h 3475"/>
              <a:gd name="T92" fmla="*/ 2323 w 3474"/>
              <a:gd name="T93" fmla="*/ 3475 h 3475"/>
              <a:gd name="T94" fmla="*/ 2272 w 3474"/>
              <a:gd name="T95" fmla="*/ 3452 h 3475"/>
              <a:gd name="T96" fmla="*/ 443 w 3474"/>
              <a:gd name="T97" fmla="*/ 1592 h 3475"/>
              <a:gd name="T98" fmla="*/ 430 w 3474"/>
              <a:gd name="T99" fmla="*/ 978 h 3475"/>
              <a:gd name="T100" fmla="*/ 249 w 3474"/>
              <a:gd name="T101" fmla="*/ 781 h 3475"/>
              <a:gd name="T102" fmla="*/ 111 w 3474"/>
              <a:gd name="T103" fmla="*/ 575 h 3475"/>
              <a:gd name="T104" fmla="*/ 26 w 3474"/>
              <a:gd name="T105" fmla="*/ 381 h 3475"/>
              <a:gd name="T106" fmla="*/ 0 w 3474"/>
              <a:gd name="T107" fmla="*/ 212 h 3475"/>
              <a:gd name="T108" fmla="*/ 39 w 3474"/>
              <a:gd name="T109" fmla="*/ 83 h 3475"/>
              <a:gd name="T110" fmla="*/ 142 w 3474"/>
              <a:gd name="T111" fmla="*/ 11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74" h="3475">
                <a:moveTo>
                  <a:pt x="1210" y="1057"/>
                </a:moveTo>
                <a:lnTo>
                  <a:pt x="1184" y="1059"/>
                </a:lnTo>
                <a:lnTo>
                  <a:pt x="1159" y="1065"/>
                </a:lnTo>
                <a:lnTo>
                  <a:pt x="1133" y="1077"/>
                </a:lnTo>
                <a:lnTo>
                  <a:pt x="1107" y="1097"/>
                </a:lnTo>
                <a:lnTo>
                  <a:pt x="1091" y="1115"/>
                </a:lnTo>
                <a:lnTo>
                  <a:pt x="1080" y="1136"/>
                </a:lnTo>
                <a:lnTo>
                  <a:pt x="1072" y="1158"/>
                </a:lnTo>
                <a:lnTo>
                  <a:pt x="1068" y="1181"/>
                </a:lnTo>
                <a:lnTo>
                  <a:pt x="1088" y="1180"/>
                </a:lnTo>
                <a:lnTo>
                  <a:pt x="1106" y="1176"/>
                </a:lnTo>
                <a:lnTo>
                  <a:pt x="1124" y="1172"/>
                </a:lnTo>
                <a:lnTo>
                  <a:pt x="1141" y="1172"/>
                </a:lnTo>
                <a:lnTo>
                  <a:pt x="1157" y="1176"/>
                </a:lnTo>
                <a:lnTo>
                  <a:pt x="1170" y="1183"/>
                </a:lnTo>
                <a:lnTo>
                  <a:pt x="1180" y="1194"/>
                </a:lnTo>
                <a:lnTo>
                  <a:pt x="1190" y="1207"/>
                </a:lnTo>
                <a:lnTo>
                  <a:pt x="1195" y="1222"/>
                </a:lnTo>
                <a:lnTo>
                  <a:pt x="1199" y="1237"/>
                </a:lnTo>
                <a:lnTo>
                  <a:pt x="1199" y="1253"/>
                </a:lnTo>
                <a:lnTo>
                  <a:pt x="1196" y="1269"/>
                </a:lnTo>
                <a:lnTo>
                  <a:pt x="1191" y="1283"/>
                </a:lnTo>
                <a:lnTo>
                  <a:pt x="1181" y="1297"/>
                </a:lnTo>
                <a:lnTo>
                  <a:pt x="1167" y="1309"/>
                </a:lnTo>
                <a:lnTo>
                  <a:pt x="1151" y="1317"/>
                </a:lnTo>
                <a:lnTo>
                  <a:pt x="1175" y="1325"/>
                </a:lnTo>
                <a:lnTo>
                  <a:pt x="1201" y="1328"/>
                </a:lnTo>
                <a:lnTo>
                  <a:pt x="1228" y="1326"/>
                </a:lnTo>
                <a:lnTo>
                  <a:pt x="1253" y="1318"/>
                </a:lnTo>
                <a:lnTo>
                  <a:pt x="1277" y="1306"/>
                </a:lnTo>
                <a:lnTo>
                  <a:pt x="1298" y="1289"/>
                </a:lnTo>
                <a:lnTo>
                  <a:pt x="1315" y="1268"/>
                </a:lnTo>
                <a:lnTo>
                  <a:pt x="1328" y="1244"/>
                </a:lnTo>
                <a:lnTo>
                  <a:pt x="1334" y="1219"/>
                </a:lnTo>
                <a:lnTo>
                  <a:pt x="1337" y="1193"/>
                </a:lnTo>
                <a:lnTo>
                  <a:pt x="1334" y="1166"/>
                </a:lnTo>
                <a:lnTo>
                  <a:pt x="1328" y="1141"/>
                </a:lnTo>
                <a:lnTo>
                  <a:pt x="1315" y="1117"/>
                </a:lnTo>
                <a:lnTo>
                  <a:pt x="1298" y="1097"/>
                </a:lnTo>
                <a:lnTo>
                  <a:pt x="1287" y="1085"/>
                </a:lnTo>
                <a:lnTo>
                  <a:pt x="1271" y="1074"/>
                </a:lnTo>
                <a:lnTo>
                  <a:pt x="1253" y="1066"/>
                </a:lnTo>
                <a:lnTo>
                  <a:pt x="1232" y="1060"/>
                </a:lnTo>
                <a:lnTo>
                  <a:pt x="1210" y="1057"/>
                </a:lnTo>
                <a:close/>
                <a:moveTo>
                  <a:pt x="1572" y="585"/>
                </a:moveTo>
                <a:lnTo>
                  <a:pt x="730" y="718"/>
                </a:lnTo>
                <a:lnTo>
                  <a:pt x="686" y="1004"/>
                </a:lnTo>
                <a:lnTo>
                  <a:pt x="736" y="1040"/>
                </a:lnTo>
                <a:lnTo>
                  <a:pt x="785" y="1073"/>
                </a:lnTo>
                <a:lnTo>
                  <a:pt x="834" y="1102"/>
                </a:lnTo>
                <a:lnTo>
                  <a:pt x="879" y="1126"/>
                </a:lnTo>
                <a:lnTo>
                  <a:pt x="924" y="1147"/>
                </a:lnTo>
                <a:lnTo>
                  <a:pt x="931" y="1114"/>
                </a:lnTo>
                <a:lnTo>
                  <a:pt x="944" y="1081"/>
                </a:lnTo>
                <a:lnTo>
                  <a:pt x="959" y="1049"/>
                </a:lnTo>
                <a:lnTo>
                  <a:pt x="978" y="1020"/>
                </a:lnTo>
                <a:lnTo>
                  <a:pt x="1003" y="992"/>
                </a:lnTo>
                <a:lnTo>
                  <a:pt x="1030" y="968"/>
                </a:lnTo>
                <a:lnTo>
                  <a:pt x="1061" y="949"/>
                </a:lnTo>
                <a:lnTo>
                  <a:pt x="1094" y="934"/>
                </a:lnTo>
                <a:lnTo>
                  <a:pt x="1128" y="922"/>
                </a:lnTo>
                <a:lnTo>
                  <a:pt x="1163" y="916"/>
                </a:lnTo>
                <a:lnTo>
                  <a:pt x="1200" y="914"/>
                </a:lnTo>
                <a:lnTo>
                  <a:pt x="1236" y="916"/>
                </a:lnTo>
                <a:lnTo>
                  <a:pt x="1272" y="922"/>
                </a:lnTo>
                <a:lnTo>
                  <a:pt x="1308" y="934"/>
                </a:lnTo>
                <a:lnTo>
                  <a:pt x="1341" y="949"/>
                </a:lnTo>
                <a:lnTo>
                  <a:pt x="1372" y="968"/>
                </a:lnTo>
                <a:lnTo>
                  <a:pt x="1402" y="992"/>
                </a:lnTo>
                <a:lnTo>
                  <a:pt x="1427" y="1021"/>
                </a:lnTo>
                <a:lnTo>
                  <a:pt x="1448" y="1052"/>
                </a:lnTo>
                <a:lnTo>
                  <a:pt x="1464" y="1085"/>
                </a:lnTo>
                <a:lnTo>
                  <a:pt x="1476" y="1120"/>
                </a:lnTo>
                <a:lnTo>
                  <a:pt x="1482" y="1156"/>
                </a:lnTo>
                <a:lnTo>
                  <a:pt x="1485" y="1192"/>
                </a:lnTo>
                <a:lnTo>
                  <a:pt x="1482" y="1227"/>
                </a:lnTo>
                <a:lnTo>
                  <a:pt x="1476" y="1263"/>
                </a:lnTo>
                <a:lnTo>
                  <a:pt x="1464" y="1298"/>
                </a:lnTo>
                <a:lnTo>
                  <a:pt x="1448" y="1331"/>
                </a:lnTo>
                <a:lnTo>
                  <a:pt x="1427" y="1363"/>
                </a:lnTo>
                <a:lnTo>
                  <a:pt x="1402" y="1392"/>
                </a:lnTo>
                <a:lnTo>
                  <a:pt x="1374" y="1415"/>
                </a:lnTo>
                <a:lnTo>
                  <a:pt x="1344" y="1435"/>
                </a:lnTo>
                <a:lnTo>
                  <a:pt x="1310" y="1452"/>
                </a:lnTo>
                <a:lnTo>
                  <a:pt x="1275" y="1464"/>
                </a:lnTo>
                <a:lnTo>
                  <a:pt x="1239" y="1471"/>
                </a:lnTo>
                <a:lnTo>
                  <a:pt x="1202" y="1473"/>
                </a:lnTo>
                <a:lnTo>
                  <a:pt x="1165" y="1471"/>
                </a:lnTo>
                <a:lnTo>
                  <a:pt x="1129" y="1464"/>
                </a:lnTo>
                <a:lnTo>
                  <a:pt x="1095" y="1452"/>
                </a:lnTo>
                <a:lnTo>
                  <a:pt x="1062" y="1435"/>
                </a:lnTo>
                <a:lnTo>
                  <a:pt x="1031" y="1415"/>
                </a:lnTo>
                <a:lnTo>
                  <a:pt x="1003" y="1392"/>
                </a:lnTo>
                <a:lnTo>
                  <a:pt x="978" y="1363"/>
                </a:lnTo>
                <a:lnTo>
                  <a:pt x="957" y="1332"/>
                </a:lnTo>
                <a:lnTo>
                  <a:pt x="942" y="1299"/>
                </a:lnTo>
                <a:lnTo>
                  <a:pt x="889" y="1281"/>
                </a:lnTo>
                <a:lnTo>
                  <a:pt x="833" y="1258"/>
                </a:lnTo>
                <a:lnTo>
                  <a:pt x="777" y="1231"/>
                </a:lnTo>
                <a:lnTo>
                  <a:pt x="719" y="1199"/>
                </a:lnTo>
                <a:lnTo>
                  <a:pt x="661" y="1162"/>
                </a:lnTo>
                <a:lnTo>
                  <a:pt x="597" y="1563"/>
                </a:lnTo>
                <a:lnTo>
                  <a:pt x="2323" y="3296"/>
                </a:lnTo>
                <a:lnTo>
                  <a:pt x="3298" y="2319"/>
                </a:lnTo>
                <a:lnTo>
                  <a:pt x="1572" y="585"/>
                </a:lnTo>
                <a:close/>
                <a:moveTo>
                  <a:pt x="259" y="142"/>
                </a:moveTo>
                <a:lnTo>
                  <a:pt x="231" y="144"/>
                </a:lnTo>
                <a:lnTo>
                  <a:pt x="208" y="148"/>
                </a:lnTo>
                <a:lnTo>
                  <a:pt x="187" y="157"/>
                </a:lnTo>
                <a:lnTo>
                  <a:pt x="169" y="170"/>
                </a:lnTo>
                <a:lnTo>
                  <a:pt x="156" y="188"/>
                </a:lnTo>
                <a:lnTo>
                  <a:pt x="147" y="208"/>
                </a:lnTo>
                <a:lnTo>
                  <a:pt x="142" y="232"/>
                </a:lnTo>
                <a:lnTo>
                  <a:pt x="141" y="260"/>
                </a:lnTo>
                <a:lnTo>
                  <a:pt x="145" y="289"/>
                </a:lnTo>
                <a:lnTo>
                  <a:pt x="151" y="322"/>
                </a:lnTo>
                <a:lnTo>
                  <a:pt x="161" y="357"/>
                </a:lnTo>
                <a:lnTo>
                  <a:pt x="176" y="394"/>
                </a:lnTo>
                <a:lnTo>
                  <a:pt x="193" y="433"/>
                </a:lnTo>
                <a:lnTo>
                  <a:pt x="214" y="473"/>
                </a:lnTo>
                <a:lnTo>
                  <a:pt x="239" y="515"/>
                </a:lnTo>
                <a:lnTo>
                  <a:pt x="266" y="558"/>
                </a:lnTo>
                <a:lnTo>
                  <a:pt x="296" y="603"/>
                </a:lnTo>
                <a:lnTo>
                  <a:pt x="329" y="647"/>
                </a:lnTo>
                <a:lnTo>
                  <a:pt x="365" y="692"/>
                </a:lnTo>
                <a:lnTo>
                  <a:pt x="403" y="739"/>
                </a:lnTo>
                <a:lnTo>
                  <a:pt x="444" y="784"/>
                </a:lnTo>
                <a:lnTo>
                  <a:pt x="489" y="830"/>
                </a:lnTo>
                <a:lnTo>
                  <a:pt x="550" y="889"/>
                </a:lnTo>
                <a:lnTo>
                  <a:pt x="590" y="637"/>
                </a:lnTo>
                <a:lnTo>
                  <a:pt x="594" y="623"/>
                </a:lnTo>
                <a:lnTo>
                  <a:pt x="602" y="609"/>
                </a:lnTo>
                <a:lnTo>
                  <a:pt x="611" y="596"/>
                </a:lnTo>
                <a:lnTo>
                  <a:pt x="622" y="587"/>
                </a:lnTo>
                <a:lnTo>
                  <a:pt x="634" y="581"/>
                </a:lnTo>
                <a:lnTo>
                  <a:pt x="649" y="577"/>
                </a:lnTo>
                <a:lnTo>
                  <a:pt x="870" y="543"/>
                </a:lnTo>
                <a:lnTo>
                  <a:pt x="824" y="494"/>
                </a:lnTo>
                <a:lnTo>
                  <a:pt x="779" y="450"/>
                </a:lnTo>
                <a:lnTo>
                  <a:pt x="734" y="408"/>
                </a:lnTo>
                <a:lnTo>
                  <a:pt x="688" y="369"/>
                </a:lnTo>
                <a:lnTo>
                  <a:pt x="644" y="334"/>
                </a:lnTo>
                <a:lnTo>
                  <a:pt x="600" y="300"/>
                </a:lnTo>
                <a:lnTo>
                  <a:pt x="555" y="269"/>
                </a:lnTo>
                <a:lnTo>
                  <a:pt x="513" y="242"/>
                </a:lnTo>
                <a:lnTo>
                  <a:pt x="471" y="216"/>
                </a:lnTo>
                <a:lnTo>
                  <a:pt x="431" y="195"/>
                </a:lnTo>
                <a:lnTo>
                  <a:pt x="392" y="177"/>
                </a:lnTo>
                <a:lnTo>
                  <a:pt x="356" y="164"/>
                </a:lnTo>
                <a:lnTo>
                  <a:pt x="321" y="153"/>
                </a:lnTo>
                <a:lnTo>
                  <a:pt x="288" y="146"/>
                </a:lnTo>
                <a:lnTo>
                  <a:pt x="259" y="142"/>
                </a:lnTo>
                <a:close/>
                <a:moveTo>
                  <a:pt x="212" y="0"/>
                </a:moveTo>
                <a:lnTo>
                  <a:pt x="251" y="1"/>
                </a:lnTo>
                <a:lnTo>
                  <a:pt x="292" y="6"/>
                </a:lnTo>
                <a:lnTo>
                  <a:pt x="336" y="15"/>
                </a:lnTo>
                <a:lnTo>
                  <a:pt x="380" y="27"/>
                </a:lnTo>
                <a:lnTo>
                  <a:pt x="426" y="43"/>
                </a:lnTo>
                <a:lnTo>
                  <a:pt x="474" y="63"/>
                </a:lnTo>
                <a:lnTo>
                  <a:pt x="524" y="87"/>
                </a:lnTo>
                <a:lnTo>
                  <a:pt x="573" y="113"/>
                </a:lnTo>
                <a:lnTo>
                  <a:pt x="624" y="144"/>
                </a:lnTo>
                <a:lnTo>
                  <a:pt x="674" y="176"/>
                </a:lnTo>
                <a:lnTo>
                  <a:pt x="726" y="213"/>
                </a:lnTo>
                <a:lnTo>
                  <a:pt x="777" y="253"/>
                </a:lnTo>
                <a:lnTo>
                  <a:pt x="829" y="296"/>
                </a:lnTo>
                <a:lnTo>
                  <a:pt x="879" y="341"/>
                </a:lnTo>
                <a:lnTo>
                  <a:pt x="929" y="389"/>
                </a:lnTo>
                <a:lnTo>
                  <a:pt x="987" y="452"/>
                </a:lnTo>
                <a:lnTo>
                  <a:pt x="1042" y="515"/>
                </a:lnTo>
                <a:lnTo>
                  <a:pt x="1578" y="430"/>
                </a:lnTo>
                <a:lnTo>
                  <a:pt x="1592" y="427"/>
                </a:lnTo>
                <a:lnTo>
                  <a:pt x="1606" y="430"/>
                </a:lnTo>
                <a:lnTo>
                  <a:pt x="1618" y="435"/>
                </a:lnTo>
                <a:lnTo>
                  <a:pt x="1632" y="443"/>
                </a:lnTo>
                <a:lnTo>
                  <a:pt x="1645" y="452"/>
                </a:lnTo>
                <a:lnTo>
                  <a:pt x="3453" y="2267"/>
                </a:lnTo>
                <a:lnTo>
                  <a:pt x="3464" y="2282"/>
                </a:lnTo>
                <a:lnTo>
                  <a:pt x="3472" y="2300"/>
                </a:lnTo>
                <a:lnTo>
                  <a:pt x="3474" y="2318"/>
                </a:lnTo>
                <a:lnTo>
                  <a:pt x="3472" y="2337"/>
                </a:lnTo>
                <a:lnTo>
                  <a:pt x="3464" y="2355"/>
                </a:lnTo>
                <a:lnTo>
                  <a:pt x="3453" y="2371"/>
                </a:lnTo>
                <a:lnTo>
                  <a:pt x="2375" y="3452"/>
                </a:lnTo>
                <a:lnTo>
                  <a:pt x="2365" y="3462"/>
                </a:lnTo>
                <a:lnTo>
                  <a:pt x="2352" y="3468"/>
                </a:lnTo>
                <a:lnTo>
                  <a:pt x="2339" y="3472"/>
                </a:lnTo>
                <a:lnTo>
                  <a:pt x="2323" y="3475"/>
                </a:lnTo>
                <a:lnTo>
                  <a:pt x="2309" y="3472"/>
                </a:lnTo>
                <a:lnTo>
                  <a:pt x="2295" y="3468"/>
                </a:lnTo>
                <a:lnTo>
                  <a:pt x="2283" y="3462"/>
                </a:lnTo>
                <a:lnTo>
                  <a:pt x="2272" y="3452"/>
                </a:lnTo>
                <a:lnTo>
                  <a:pt x="464" y="1637"/>
                </a:lnTo>
                <a:lnTo>
                  <a:pt x="455" y="1624"/>
                </a:lnTo>
                <a:lnTo>
                  <a:pt x="448" y="1610"/>
                </a:lnTo>
                <a:lnTo>
                  <a:pt x="443" y="1592"/>
                </a:lnTo>
                <a:lnTo>
                  <a:pt x="442" y="1571"/>
                </a:lnTo>
                <a:lnTo>
                  <a:pt x="524" y="1061"/>
                </a:lnTo>
                <a:lnTo>
                  <a:pt x="476" y="1021"/>
                </a:lnTo>
                <a:lnTo>
                  <a:pt x="430" y="978"/>
                </a:lnTo>
                <a:lnTo>
                  <a:pt x="384" y="934"/>
                </a:lnTo>
                <a:lnTo>
                  <a:pt x="336" y="883"/>
                </a:lnTo>
                <a:lnTo>
                  <a:pt x="291" y="833"/>
                </a:lnTo>
                <a:lnTo>
                  <a:pt x="249" y="781"/>
                </a:lnTo>
                <a:lnTo>
                  <a:pt x="209" y="729"/>
                </a:lnTo>
                <a:lnTo>
                  <a:pt x="173" y="678"/>
                </a:lnTo>
                <a:lnTo>
                  <a:pt x="140" y="626"/>
                </a:lnTo>
                <a:lnTo>
                  <a:pt x="111" y="575"/>
                </a:lnTo>
                <a:lnTo>
                  <a:pt x="84" y="526"/>
                </a:lnTo>
                <a:lnTo>
                  <a:pt x="61" y="476"/>
                </a:lnTo>
                <a:lnTo>
                  <a:pt x="42" y="427"/>
                </a:lnTo>
                <a:lnTo>
                  <a:pt x="26" y="381"/>
                </a:lnTo>
                <a:lnTo>
                  <a:pt x="14" y="336"/>
                </a:lnTo>
                <a:lnTo>
                  <a:pt x="5" y="292"/>
                </a:lnTo>
                <a:lnTo>
                  <a:pt x="1" y="251"/>
                </a:lnTo>
                <a:lnTo>
                  <a:pt x="0" y="212"/>
                </a:lnTo>
                <a:lnTo>
                  <a:pt x="4" y="175"/>
                </a:lnTo>
                <a:lnTo>
                  <a:pt x="12" y="141"/>
                </a:lnTo>
                <a:lnTo>
                  <a:pt x="23" y="111"/>
                </a:lnTo>
                <a:lnTo>
                  <a:pt x="39" y="83"/>
                </a:lnTo>
                <a:lnTo>
                  <a:pt x="59" y="59"/>
                </a:lnTo>
                <a:lnTo>
                  <a:pt x="83" y="38"/>
                </a:lnTo>
                <a:lnTo>
                  <a:pt x="112" y="22"/>
                </a:lnTo>
                <a:lnTo>
                  <a:pt x="142" y="11"/>
                </a:lnTo>
                <a:lnTo>
                  <a:pt x="176" y="3"/>
                </a:lnTo>
                <a:lnTo>
                  <a:pt x="212" y="0"/>
                </a:lnTo>
                <a:close/>
              </a:path>
            </a:pathLst>
          </a:custGeom>
          <a:solidFill>
            <a:schemeClr val="bg1"/>
          </a:solid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nvGrpSpPr>
          <p:cNvPr id="61" name="Group 44"/>
          <p:cNvGrpSpPr/>
          <p:nvPr/>
        </p:nvGrpSpPr>
        <p:grpSpPr>
          <a:xfrm>
            <a:off x="20015218" y="5122782"/>
            <a:ext cx="1228726" cy="1228726"/>
            <a:chOff x="10948988" y="2659063"/>
            <a:chExt cx="614362" cy="614362"/>
          </a:xfrm>
          <a:solidFill>
            <a:schemeClr val="bg1"/>
          </a:solidFill>
        </p:grpSpPr>
        <p:sp>
          <p:nvSpPr>
            <p:cNvPr id="62" name="Freeform 112"/>
            <p:cNvSpPr>
              <a:spLocks noEditPoints="1"/>
            </p:cNvSpPr>
            <p:nvPr/>
          </p:nvSpPr>
          <p:spPr bwMode="auto">
            <a:xfrm>
              <a:off x="10948988" y="2659063"/>
              <a:ext cx="614362" cy="614362"/>
            </a:xfrm>
            <a:custGeom>
              <a:avLst/>
              <a:gdLst>
                <a:gd name="T0" fmla="*/ 1246 w 3483"/>
                <a:gd name="T1" fmla="*/ 2263 h 3483"/>
                <a:gd name="T2" fmla="*/ 1059 w 3483"/>
                <a:gd name="T3" fmla="*/ 2432 h 3483"/>
                <a:gd name="T4" fmla="*/ 986 w 3483"/>
                <a:gd name="T5" fmla="*/ 2683 h 3483"/>
                <a:gd name="T6" fmla="*/ 1307 w 3483"/>
                <a:gd name="T7" fmla="*/ 3026 h 3483"/>
                <a:gd name="T8" fmla="*/ 1668 w 3483"/>
                <a:gd name="T9" fmla="*/ 2861 h 3483"/>
                <a:gd name="T10" fmla="*/ 2092 w 3483"/>
                <a:gd name="T11" fmla="*/ 3052 h 3483"/>
                <a:gd name="T12" fmla="*/ 2491 w 3483"/>
                <a:gd name="T13" fmla="*/ 2872 h 3483"/>
                <a:gd name="T14" fmla="*/ 2443 w 3483"/>
                <a:gd name="T15" fmla="*/ 2476 h 3483"/>
                <a:gd name="T16" fmla="*/ 2275 w 3483"/>
                <a:gd name="T17" fmla="*/ 2288 h 3483"/>
                <a:gd name="T18" fmla="*/ 2023 w 3483"/>
                <a:gd name="T19" fmla="*/ 2215 h 3483"/>
                <a:gd name="T20" fmla="*/ 1394 w 3483"/>
                <a:gd name="T21" fmla="*/ 430 h 3483"/>
                <a:gd name="T22" fmla="*/ 988 w 3483"/>
                <a:gd name="T23" fmla="*/ 614 h 3483"/>
                <a:gd name="T24" fmla="*/ 666 w 3483"/>
                <a:gd name="T25" fmla="*/ 915 h 3483"/>
                <a:gd name="T26" fmla="*/ 457 w 3483"/>
                <a:gd name="T27" fmla="*/ 1307 h 3483"/>
                <a:gd name="T28" fmla="*/ 622 w 3483"/>
                <a:gd name="T29" fmla="*/ 1667 h 3483"/>
                <a:gd name="T30" fmla="*/ 432 w 3483"/>
                <a:gd name="T31" fmla="*/ 2093 h 3483"/>
                <a:gd name="T32" fmla="*/ 614 w 3483"/>
                <a:gd name="T33" fmla="*/ 2495 h 3483"/>
                <a:gd name="T34" fmla="*/ 844 w 3483"/>
                <a:gd name="T35" fmla="*/ 2682 h 3483"/>
                <a:gd name="T36" fmla="*/ 915 w 3483"/>
                <a:gd name="T37" fmla="*/ 2386 h 3483"/>
                <a:gd name="T38" fmla="*/ 1112 w 3483"/>
                <a:gd name="T39" fmla="*/ 2166 h 3483"/>
                <a:gd name="T40" fmla="*/ 1396 w 3483"/>
                <a:gd name="T41" fmla="*/ 2062 h 3483"/>
                <a:gd name="T42" fmla="*/ 2214 w 3483"/>
                <a:gd name="T43" fmla="*/ 2087 h 3483"/>
                <a:gd name="T44" fmla="*/ 2470 w 3483"/>
                <a:gd name="T45" fmla="*/ 2240 h 3483"/>
                <a:gd name="T46" fmla="*/ 2625 w 3483"/>
                <a:gd name="T47" fmla="*/ 2495 h 3483"/>
                <a:gd name="T48" fmla="*/ 2715 w 3483"/>
                <a:gd name="T49" fmla="*/ 2685 h 3483"/>
                <a:gd name="T50" fmla="*/ 2962 w 3483"/>
                <a:gd name="T51" fmla="*/ 2334 h 3483"/>
                <a:gd name="T52" fmla="*/ 3086 w 3483"/>
                <a:gd name="T53" fmla="*/ 1912 h 3483"/>
                <a:gd name="T54" fmla="*/ 3087 w 3483"/>
                <a:gd name="T55" fmla="*/ 1574 h 3483"/>
                <a:gd name="T56" fmla="*/ 2958 w 3483"/>
                <a:gd name="T57" fmla="*/ 1143 h 3483"/>
                <a:gd name="T58" fmla="*/ 2703 w 3483"/>
                <a:gd name="T59" fmla="*/ 785 h 3483"/>
                <a:gd name="T60" fmla="*/ 2346 w 3483"/>
                <a:gd name="T61" fmla="*/ 527 h 3483"/>
                <a:gd name="T62" fmla="*/ 1916 w 3483"/>
                <a:gd name="T63" fmla="*/ 396 h 3483"/>
                <a:gd name="T64" fmla="*/ 1667 w 3483"/>
                <a:gd name="T65" fmla="*/ 0 h 3483"/>
                <a:gd name="T66" fmla="*/ 2115 w 3483"/>
                <a:gd name="T67" fmla="*/ 278 h 3483"/>
                <a:gd name="T68" fmla="*/ 2553 w 3483"/>
                <a:gd name="T69" fmla="*/ 469 h 3483"/>
                <a:gd name="T70" fmla="*/ 2907 w 3483"/>
                <a:gd name="T71" fmla="*/ 782 h 3483"/>
                <a:gd name="T72" fmla="*/ 3148 w 3483"/>
                <a:gd name="T73" fmla="*/ 1191 h 3483"/>
                <a:gd name="T74" fmla="*/ 3251 w 3483"/>
                <a:gd name="T75" fmla="*/ 1668 h 3483"/>
                <a:gd name="T76" fmla="*/ 3227 w 3483"/>
                <a:gd name="T77" fmla="*/ 2019 h 3483"/>
                <a:gd name="T78" fmla="*/ 3064 w 3483"/>
                <a:gd name="T79" fmla="*/ 2470 h 3483"/>
                <a:gd name="T80" fmla="*/ 2774 w 3483"/>
                <a:gd name="T81" fmla="*/ 2841 h 3483"/>
                <a:gd name="T82" fmla="*/ 2384 w 3483"/>
                <a:gd name="T83" fmla="*/ 3108 h 3483"/>
                <a:gd name="T84" fmla="*/ 1922 w 3483"/>
                <a:gd name="T85" fmla="*/ 3242 h 3483"/>
                <a:gd name="T86" fmla="*/ 1567 w 3483"/>
                <a:gd name="T87" fmla="*/ 3243 h 3483"/>
                <a:gd name="T88" fmla="*/ 1102 w 3483"/>
                <a:gd name="T89" fmla="*/ 3110 h 3483"/>
                <a:gd name="T90" fmla="*/ 710 w 3483"/>
                <a:gd name="T91" fmla="*/ 2844 h 3483"/>
                <a:gd name="T92" fmla="*/ 419 w 3483"/>
                <a:gd name="T93" fmla="*/ 2472 h 3483"/>
                <a:gd name="T94" fmla="*/ 255 w 3483"/>
                <a:gd name="T95" fmla="*/ 2020 h 3483"/>
                <a:gd name="T96" fmla="*/ 232 w 3483"/>
                <a:gd name="T97" fmla="*/ 1668 h 3483"/>
                <a:gd name="T98" fmla="*/ 336 w 3483"/>
                <a:gd name="T99" fmla="*/ 1189 h 3483"/>
                <a:gd name="T100" fmla="*/ 578 w 3483"/>
                <a:gd name="T101" fmla="*/ 780 h 3483"/>
                <a:gd name="T102" fmla="*/ 933 w 3483"/>
                <a:gd name="T103" fmla="*/ 467 h 3483"/>
                <a:gd name="T104" fmla="*/ 1373 w 3483"/>
                <a:gd name="T105" fmla="*/ 275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3" h="3483">
                  <a:moveTo>
                    <a:pt x="1453" y="2215"/>
                  </a:moveTo>
                  <a:lnTo>
                    <a:pt x="1398" y="2219"/>
                  </a:lnTo>
                  <a:lnTo>
                    <a:pt x="1346" y="2228"/>
                  </a:lnTo>
                  <a:lnTo>
                    <a:pt x="1295" y="2243"/>
                  </a:lnTo>
                  <a:lnTo>
                    <a:pt x="1246" y="2263"/>
                  </a:lnTo>
                  <a:lnTo>
                    <a:pt x="1202" y="2288"/>
                  </a:lnTo>
                  <a:lnTo>
                    <a:pt x="1160" y="2318"/>
                  </a:lnTo>
                  <a:lnTo>
                    <a:pt x="1122" y="2352"/>
                  </a:lnTo>
                  <a:lnTo>
                    <a:pt x="1088" y="2390"/>
                  </a:lnTo>
                  <a:lnTo>
                    <a:pt x="1059" y="2432"/>
                  </a:lnTo>
                  <a:lnTo>
                    <a:pt x="1033" y="2476"/>
                  </a:lnTo>
                  <a:lnTo>
                    <a:pt x="1013" y="2525"/>
                  </a:lnTo>
                  <a:lnTo>
                    <a:pt x="998" y="2575"/>
                  </a:lnTo>
                  <a:lnTo>
                    <a:pt x="989" y="2628"/>
                  </a:lnTo>
                  <a:lnTo>
                    <a:pt x="986" y="2683"/>
                  </a:lnTo>
                  <a:lnTo>
                    <a:pt x="986" y="2868"/>
                  </a:lnTo>
                  <a:lnTo>
                    <a:pt x="1062" y="2915"/>
                  </a:lnTo>
                  <a:lnTo>
                    <a:pt x="1140" y="2957"/>
                  </a:lnTo>
                  <a:lnTo>
                    <a:pt x="1222" y="2994"/>
                  </a:lnTo>
                  <a:lnTo>
                    <a:pt x="1307" y="3026"/>
                  </a:lnTo>
                  <a:lnTo>
                    <a:pt x="1393" y="3052"/>
                  </a:lnTo>
                  <a:lnTo>
                    <a:pt x="1483" y="3072"/>
                  </a:lnTo>
                  <a:lnTo>
                    <a:pt x="1574" y="3087"/>
                  </a:lnTo>
                  <a:lnTo>
                    <a:pt x="1668" y="3096"/>
                  </a:lnTo>
                  <a:lnTo>
                    <a:pt x="1668" y="2861"/>
                  </a:lnTo>
                  <a:lnTo>
                    <a:pt x="1824" y="2861"/>
                  </a:lnTo>
                  <a:lnTo>
                    <a:pt x="1824" y="3096"/>
                  </a:lnTo>
                  <a:lnTo>
                    <a:pt x="1915" y="3087"/>
                  </a:lnTo>
                  <a:lnTo>
                    <a:pt x="2004" y="3072"/>
                  </a:lnTo>
                  <a:lnTo>
                    <a:pt x="2092" y="3052"/>
                  </a:lnTo>
                  <a:lnTo>
                    <a:pt x="2176" y="3027"/>
                  </a:lnTo>
                  <a:lnTo>
                    <a:pt x="2260" y="2995"/>
                  </a:lnTo>
                  <a:lnTo>
                    <a:pt x="2340" y="2959"/>
                  </a:lnTo>
                  <a:lnTo>
                    <a:pt x="2417" y="2918"/>
                  </a:lnTo>
                  <a:lnTo>
                    <a:pt x="2491" y="2872"/>
                  </a:lnTo>
                  <a:lnTo>
                    <a:pt x="2491" y="2683"/>
                  </a:lnTo>
                  <a:lnTo>
                    <a:pt x="2488" y="2628"/>
                  </a:lnTo>
                  <a:lnTo>
                    <a:pt x="2478" y="2575"/>
                  </a:lnTo>
                  <a:lnTo>
                    <a:pt x="2463" y="2525"/>
                  </a:lnTo>
                  <a:lnTo>
                    <a:pt x="2443" y="2476"/>
                  </a:lnTo>
                  <a:lnTo>
                    <a:pt x="2418" y="2432"/>
                  </a:lnTo>
                  <a:lnTo>
                    <a:pt x="2388" y="2390"/>
                  </a:lnTo>
                  <a:lnTo>
                    <a:pt x="2355" y="2352"/>
                  </a:lnTo>
                  <a:lnTo>
                    <a:pt x="2317" y="2318"/>
                  </a:lnTo>
                  <a:lnTo>
                    <a:pt x="2275" y="2288"/>
                  </a:lnTo>
                  <a:lnTo>
                    <a:pt x="2230" y="2263"/>
                  </a:lnTo>
                  <a:lnTo>
                    <a:pt x="2182" y="2243"/>
                  </a:lnTo>
                  <a:lnTo>
                    <a:pt x="2131" y="2228"/>
                  </a:lnTo>
                  <a:lnTo>
                    <a:pt x="2078" y="2219"/>
                  </a:lnTo>
                  <a:lnTo>
                    <a:pt x="2023" y="2215"/>
                  </a:lnTo>
                  <a:lnTo>
                    <a:pt x="1453" y="2215"/>
                  </a:lnTo>
                  <a:close/>
                  <a:moveTo>
                    <a:pt x="1668" y="386"/>
                  </a:moveTo>
                  <a:lnTo>
                    <a:pt x="1575" y="395"/>
                  </a:lnTo>
                  <a:lnTo>
                    <a:pt x="1483" y="410"/>
                  </a:lnTo>
                  <a:lnTo>
                    <a:pt x="1394" y="430"/>
                  </a:lnTo>
                  <a:lnTo>
                    <a:pt x="1308" y="456"/>
                  </a:lnTo>
                  <a:lnTo>
                    <a:pt x="1223" y="488"/>
                  </a:lnTo>
                  <a:lnTo>
                    <a:pt x="1141" y="525"/>
                  </a:lnTo>
                  <a:lnTo>
                    <a:pt x="1063" y="567"/>
                  </a:lnTo>
                  <a:lnTo>
                    <a:pt x="988" y="614"/>
                  </a:lnTo>
                  <a:lnTo>
                    <a:pt x="916" y="666"/>
                  </a:lnTo>
                  <a:lnTo>
                    <a:pt x="848" y="722"/>
                  </a:lnTo>
                  <a:lnTo>
                    <a:pt x="783" y="782"/>
                  </a:lnTo>
                  <a:lnTo>
                    <a:pt x="722" y="846"/>
                  </a:lnTo>
                  <a:lnTo>
                    <a:pt x="666" y="915"/>
                  </a:lnTo>
                  <a:lnTo>
                    <a:pt x="614" y="987"/>
                  </a:lnTo>
                  <a:lnTo>
                    <a:pt x="568" y="1063"/>
                  </a:lnTo>
                  <a:lnTo>
                    <a:pt x="526" y="1141"/>
                  </a:lnTo>
                  <a:lnTo>
                    <a:pt x="489" y="1222"/>
                  </a:lnTo>
                  <a:lnTo>
                    <a:pt x="457" y="1307"/>
                  </a:lnTo>
                  <a:lnTo>
                    <a:pt x="431" y="1393"/>
                  </a:lnTo>
                  <a:lnTo>
                    <a:pt x="410" y="1483"/>
                  </a:lnTo>
                  <a:lnTo>
                    <a:pt x="396" y="1574"/>
                  </a:lnTo>
                  <a:lnTo>
                    <a:pt x="387" y="1667"/>
                  </a:lnTo>
                  <a:lnTo>
                    <a:pt x="622" y="1667"/>
                  </a:lnTo>
                  <a:lnTo>
                    <a:pt x="622" y="1823"/>
                  </a:lnTo>
                  <a:lnTo>
                    <a:pt x="387" y="1823"/>
                  </a:lnTo>
                  <a:lnTo>
                    <a:pt x="396" y="1915"/>
                  </a:lnTo>
                  <a:lnTo>
                    <a:pt x="411" y="2004"/>
                  </a:lnTo>
                  <a:lnTo>
                    <a:pt x="432" y="2093"/>
                  </a:lnTo>
                  <a:lnTo>
                    <a:pt x="457" y="2178"/>
                  </a:lnTo>
                  <a:lnTo>
                    <a:pt x="489" y="2262"/>
                  </a:lnTo>
                  <a:lnTo>
                    <a:pt x="526" y="2343"/>
                  </a:lnTo>
                  <a:lnTo>
                    <a:pt x="568" y="2420"/>
                  </a:lnTo>
                  <a:lnTo>
                    <a:pt x="614" y="2495"/>
                  </a:lnTo>
                  <a:lnTo>
                    <a:pt x="666" y="2566"/>
                  </a:lnTo>
                  <a:lnTo>
                    <a:pt x="721" y="2634"/>
                  </a:lnTo>
                  <a:lnTo>
                    <a:pt x="781" y="2698"/>
                  </a:lnTo>
                  <a:lnTo>
                    <a:pt x="844" y="2758"/>
                  </a:lnTo>
                  <a:lnTo>
                    <a:pt x="844" y="2682"/>
                  </a:lnTo>
                  <a:lnTo>
                    <a:pt x="846" y="2619"/>
                  </a:lnTo>
                  <a:lnTo>
                    <a:pt x="855" y="2557"/>
                  </a:lnTo>
                  <a:lnTo>
                    <a:pt x="869" y="2498"/>
                  </a:lnTo>
                  <a:lnTo>
                    <a:pt x="890" y="2440"/>
                  </a:lnTo>
                  <a:lnTo>
                    <a:pt x="915" y="2386"/>
                  </a:lnTo>
                  <a:lnTo>
                    <a:pt x="946" y="2335"/>
                  </a:lnTo>
                  <a:lnTo>
                    <a:pt x="982" y="2287"/>
                  </a:lnTo>
                  <a:lnTo>
                    <a:pt x="1021" y="2243"/>
                  </a:lnTo>
                  <a:lnTo>
                    <a:pt x="1065" y="2203"/>
                  </a:lnTo>
                  <a:lnTo>
                    <a:pt x="1112" y="2166"/>
                  </a:lnTo>
                  <a:lnTo>
                    <a:pt x="1164" y="2135"/>
                  </a:lnTo>
                  <a:lnTo>
                    <a:pt x="1218" y="2109"/>
                  </a:lnTo>
                  <a:lnTo>
                    <a:pt x="1275" y="2088"/>
                  </a:lnTo>
                  <a:lnTo>
                    <a:pt x="1334" y="2072"/>
                  </a:lnTo>
                  <a:lnTo>
                    <a:pt x="1396" y="2062"/>
                  </a:lnTo>
                  <a:lnTo>
                    <a:pt x="1460" y="2059"/>
                  </a:lnTo>
                  <a:lnTo>
                    <a:pt x="2030" y="2059"/>
                  </a:lnTo>
                  <a:lnTo>
                    <a:pt x="2093" y="2062"/>
                  </a:lnTo>
                  <a:lnTo>
                    <a:pt x="2155" y="2072"/>
                  </a:lnTo>
                  <a:lnTo>
                    <a:pt x="2214" y="2087"/>
                  </a:lnTo>
                  <a:lnTo>
                    <a:pt x="2271" y="2108"/>
                  </a:lnTo>
                  <a:lnTo>
                    <a:pt x="2325" y="2133"/>
                  </a:lnTo>
                  <a:lnTo>
                    <a:pt x="2377" y="2165"/>
                  </a:lnTo>
                  <a:lnTo>
                    <a:pt x="2425" y="2200"/>
                  </a:lnTo>
                  <a:lnTo>
                    <a:pt x="2470" y="2240"/>
                  </a:lnTo>
                  <a:lnTo>
                    <a:pt x="2510" y="2284"/>
                  </a:lnTo>
                  <a:lnTo>
                    <a:pt x="2546" y="2331"/>
                  </a:lnTo>
                  <a:lnTo>
                    <a:pt x="2577" y="2383"/>
                  </a:lnTo>
                  <a:lnTo>
                    <a:pt x="2604" y="2438"/>
                  </a:lnTo>
                  <a:lnTo>
                    <a:pt x="2625" y="2495"/>
                  </a:lnTo>
                  <a:lnTo>
                    <a:pt x="2640" y="2555"/>
                  </a:lnTo>
                  <a:lnTo>
                    <a:pt x="2649" y="2618"/>
                  </a:lnTo>
                  <a:lnTo>
                    <a:pt x="2652" y="2682"/>
                  </a:lnTo>
                  <a:lnTo>
                    <a:pt x="2652" y="2744"/>
                  </a:lnTo>
                  <a:lnTo>
                    <a:pt x="2715" y="2685"/>
                  </a:lnTo>
                  <a:lnTo>
                    <a:pt x="2773" y="2622"/>
                  </a:lnTo>
                  <a:lnTo>
                    <a:pt x="2827" y="2554"/>
                  </a:lnTo>
                  <a:lnTo>
                    <a:pt x="2876" y="2483"/>
                  </a:lnTo>
                  <a:lnTo>
                    <a:pt x="2920" y="2411"/>
                  </a:lnTo>
                  <a:lnTo>
                    <a:pt x="2962" y="2334"/>
                  </a:lnTo>
                  <a:lnTo>
                    <a:pt x="2996" y="2254"/>
                  </a:lnTo>
                  <a:lnTo>
                    <a:pt x="3027" y="2172"/>
                  </a:lnTo>
                  <a:lnTo>
                    <a:pt x="3052" y="2088"/>
                  </a:lnTo>
                  <a:lnTo>
                    <a:pt x="3072" y="2001"/>
                  </a:lnTo>
                  <a:lnTo>
                    <a:pt x="3086" y="1912"/>
                  </a:lnTo>
                  <a:lnTo>
                    <a:pt x="3095" y="1823"/>
                  </a:lnTo>
                  <a:lnTo>
                    <a:pt x="2860" y="1823"/>
                  </a:lnTo>
                  <a:lnTo>
                    <a:pt x="2860" y="1667"/>
                  </a:lnTo>
                  <a:lnTo>
                    <a:pt x="3096" y="1667"/>
                  </a:lnTo>
                  <a:lnTo>
                    <a:pt x="3087" y="1574"/>
                  </a:lnTo>
                  <a:lnTo>
                    <a:pt x="3073" y="1483"/>
                  </a:lnTo>
                  <a:lnTo>
                    <a:pt x="3052" y="1394"/>
                  </a:lnTo>
                  <a:lnTo>
                    <a:pt x="3027" y="1308"/>
                  </a:lnTo>
                  <a:lnTo>
                    <a:pt x="2995" y="1224"/>
                  </a:lnTo>
                  <a:lnTo>
                    <a:pt x="2958" y="1143"/>
                  </a:lnTo>
                  <a:lnTo>
                    <a:pt x="2917" y="1064"/>
                  </a:lnTo>
                  <a:lnTo>
                    <a:pt x="2870" y="989"/>
                  </a:lnTo>
                  <a:lnTo>
                    <a:pt x="2819" y="917"/>
                  </a:lnTo>
                  <a:lnTo>
                    <a:pt x="2763" y="850"/>
                  </a:lnTo>
                  <a:lnTo>
                    <a:pt x="2703" y="785"/>
                  </a:lnTo>
                  <a:lnTo>
                    <a:pt x="2639" y="724"/>
                  </a:lnTo>
                  <a:lnTo>
                    <a:pt x="2571" y="668"/>
                  </a:lnTo>
                  <a:lnTo>
                    <a:pt x="2499" y="616"/>
                  </a:lnTo>
                  <a:lnTo>
                    <a:pt x="2424" y="569"/>
                  </a:lnTo>
                  <a:lnTo>
                    <a:pt x="2346" y="527"/>
                  </a:lnTo>
                  <a:lnTo>
                    <a:pt x="2265" y="490"/>
                  </a:lnTo>
                  <a:lnTo>
                    <a:pt x="2182" y="458"/>
                  </a:lnTo>
                  <a:lnTo>
                    <a:pt x="2095" y="432"/>
                  </a:lnTo>
                  <a:lnTo>
                    <a:pt x="2006" y="411"/>
                  </a:lnTo>
                  <a:lnTo>
                    <a:pt x="1916" y="396"/>
                  </a:lnTo>
                  <a:lnTo>
                    <a:pt x="1823" y="387"/>
                  </a:lnTo>
                  <a:lnTo>
                    <a:pt x="1823" y="622"/>
                  </a:lnTo>
                  <a:lnTo>
                    <a:pt x="1668" y="622"/>
                  </a:lnTo>
                  <a:lnTo>
                    <a:pt x="1668" y="386"/>
                  </a:lnTo>
                  <a:close/>
                  <a:moveTo>
                    <a:pt x="1667" y="0"/>
                  </a:moveTo>
                  <a:lnTo>
                    <a:pt x="1823" y="0"/>
                  </a:lnTo>
                  <a:lnTo>
                    <a:pt x="1823" y="232"/>
                  </a:lnTo>
                  <a:lnTo>
                    <a:pt x="1922" y="241"/>
                  </a:lnTo>
                  <a:lnTo>
                    <a:pt x="2019" y="256"/>
                  </a:lnTo>
                  <a:lnTo>
                    <a:pt x="2115" y="278"/>
                  </a:lnTo>
                  <a:lnTo>
                    <a:pt x="2208" y="305"/>
                  </a:lnTo>
                  <a:lnTo>
                    <a:pt x="2299" y="338"/>
                  </a:lnTo>
                  <a:lnTo>
                    <a:pt x="2386" y="376"/>
                  </a:lnTo>
                  <a:lnTo>
                    <a:pt x="2471" y="420"/>
                  </a:lnTo>
                  <a:lnTo>
                    <a:pt x="2553" y="469"/>
                  </a:lnTo>
                  <a:lnTo>
                    <a:pt x="2631" y="522"/>
                  </a:lnTo>
                  <a:lnTo>
                    <a:pt x="2706" y="582"/>
                  </a:lnTo>
                  <a:lnTo>
                    <a:pt x="2777" y="644"/>
                  </a:lnTo>
                  <a:lnTo>
                    <a:pt x="2843" y="711"/>
                  </a:lnTo>
                  <a:lnTo>
                    <a:pt x="2907" y="782"/>
                  </a:lnTo>
                  <a:lnTo>
                    <a:pt x="2965" y="857"/>
                  </a:lnTo>
                  <a:lnTo>
                    <a:pt x="3019" y="936"/>
                  </a:lnTo>
                  <a:lnTo>
                    <a:pt x="3067" y="1017"/>
                  </a:lnTo>
                  <a:lnTo>
                    <a:pt x="3110" y="1103"/>
                  </a:lnTo>
                  <a:lnTo>
                    <a:pt x="3148" y="1191"/>
                  </a:lnTo>
                  <a:lnTo>
                    <a:pt x="3181" y="1281"/>
                  </a:lnTo>
                  <a:lnTo>
                    <a:pt x="3208" y="1375"/>
                  </a:lnTo>
                  <a:lnTo>
                    <a:pt x="3229" y="1470"/>
                  </a:lnTo>
                  <a:lnTo>
                    <a:pt x="3243" y="1568"/>
                  </a:lnTo>
                  <a:lnTo>
                    <a:pt x="3251" y="1668"/>
                  </a:lnTo>
                  <a:lnTo>
                    <a:pt x="3483" y="1668"/>
                  </a:lnTo>
                  <a:lnTo>
                    <a:pt x="3483" y="1823"/>
                  </a:lnTo>
                  <a:lnTo>
                    <a:pt x="3251" y="1823"/>
                  </a:lnTo>
                  <a:lnTo>
                    <a:pt x="3242" y="1922"/>
                  </a:lnTo>
                  <a:lnTo>
                    <a:pt x="3227" y="2019"/>
                  </a:lnTo>
                  <a:lnTo>
                    <a:pt x="3205" y="2114"/>
                  </a:lnTo>
                  <a:lnTo>
                    <a:pt x="3179" y="2207"/>
                  </a:lnTo>
                  <a:lnTo>
                    <a:pt x="3146" y="2298"/>
                  </a:lnTo>
                  <a:lnTo>
                    <a:pt x="3107" y="2385"/>
                  </a:lnTo>
                  <a:lnTo>
                    <a:pt x="3064" y="2470"/>
                  </a:lnTo>
                  <a:lnTo>
                    <a:pt x="3015" y="2551"/>
                  </a:lnTo>
                  <a:lnTo>
                    <a:pt x="2962" y="2629"/>
                  </a:lnTo>
                  <a:lnTo>
                    <a:pt x="2904" y="2704"/>
                  </a:lnTo>
                  <a:lnTo>
                    <a:pt x="2841" y="2775"/>
                  </a:lnTo>
                  <a:lnTo>
                    <a:pt x="2774" y="2841"/>
                  </a:lnTo>
                  <a:lnTo>
                    <a:pt x="2703" y="2905"/>
                  </a:lnTo>
                  <a:lnTo>
                    <a:pt x="2629" y="2963"/>
                  </a:lnTo>
                  <a:lnTo>
                    <a:pt x="2551" y="3016"/>
                  </a:lnTo>
                  <a:lnTo>
                    <a:pt x="2469" y="3065"/>
                  </a:lnTo>
                  <a:lnTo>
                    <a:pt x="2384" y="3108"/>
                  </a:lnTo>
                  <a:lnTo>
                    <a:pt x="2297" y="3146"/>
                  </a:lnTo>
                  <a:lnTo>
                    <a:pt x="2207" y="3179"/>
                  </a:lnTo>
                  <a:lnTo>
                    <a:pt x="2114" y="3206"/>
                  </a:lnTo>
                  <a:lnTo>
                    <a:pt x="2019" y="3228"/>
                  </a:lnTo>
                  <a:lnTo>
                    <a:pt x="1922" y="3242"/>
                  </a:lnTo>
                  <a:lnTo>
                    <a:pt x="1823" y="3251"/>
                  </a:lnTo>
                  <a:lnTo>
                    <a:pt x="1823" y="3483"/>
                  </a:lnTo>
                  <a:lnTo>
                    <a:pt x="1667" y="3483"/>
                  </a:lnTo>
                  <a:lnTo>
                    <a:pt x="1667" y="3252"/>
                  </a:lnTo>
                  <a:lnTo>
                    <a:pt x="1567" y="3243"/>
                  </a:lnTo>
                  <a:lnTo>
                    <a:pt x="1470" y="3229"/>
                  </a:lnTo>
                  <a:lnTo>
                    <a:pt x="1374" y="3209"/>
                  </a:lnTo>
                  <a:lnTo>
                    <a:pt x="1281" y="3181"/>
                  </a:lnTo>
                  <a:lnTo>
                    <a:pt x="1191" y="3148"/>
                  </a:lnTo>
                  <a:lnTo>
                    <a:pt x="1102" y="3110"/>
                  </a:lnTo>
                  <a:lnTo>
                    <a:pt x="1017" y="3067"/>
                  </a:lnTo>
                  <a:lnTo>
                    <a:pt x="935" y="3019"/>
                  </a:lnTo>
                  <a:lnTo>
                    <a:pt x="857" y="2965"/>
                  </a:lnTo>
                  <a:lnTo>
                    <a:pt x="782" y="2907"/>
                  </a:lnTo>
                  <a:lnTo>
                    <a:pt x="710" y="2844"/>
                  </a:lnTo>
                  <a:lnTo>
                    <a:pt x="643" y="2777"/>
                  </a:lnTo>
                  <a:lnTo>
                    <a:pt x="581" y="2706"/>
                  </a:lnTo>
                  <a:lnTo>
                    <a:pt x="521" y="2632"/>
                  </a:lnTo>
                  <a:lnTo>
                    <a:pt x="468" y="2553"/>
                  </a:lnTo>
                  <a:lnTo>
                    <a:pt x="419" y="2472"/>
                  </a:lnTo>
                  <a:lnTo>
                    <a:pt x="376" y="2387"/>
                  </a:lnTo>
                  <a:lnTo>
                    <a:pt x="337" y="2299"/>
                  </a:lnTo>
                  <a:lnTo>
                    <a:pt x="304" y="2209"/>
                  </a:lnTo>
                  <a:lnTo>
                    <a:pt x="277" y="2115"/>
                  </a:lnTo>
                  <a:lnTo>
                    <a:pt x="255" y="2020"/>
                  </a:lnTo>
                  <a:lnTo>
                    <a:pt x="241" y="1923"/>
                  </a:lnTo>
                  <a:lnTo>
                    <a:pt x="232" y="1823"/>
                  </a:lnTo>
                  <a:lnTo>
                    <a:pt x="0" y="1823"/>
                  </a:lnTo>
                  <a:lnTo>
                    <a:pt x="0" y="1668"/>
                  </a:lnTo>
                  <a:lnTo>
                    <a:pt x="232" y="1668"/>
                  </a:lnTo>
                  <a:lnTo>
                    <a:pt x="240" y="1567"/>
                  </a:lnTo>
                  <a:lnTo>
                    <a:pt x="254" y="1470"/>
                  </a:lnTo>
                  <a:lnTo>
                    <a:pt x="275" y="1374"/>
                  </a:lnTo>
                  <a:lnTo>
                    <a:pt x="303" y="1280"/>
                  </a:lnTo>
                  <a:lnTo>
                    <a:pt x="336" y="1189"/>
                  </a:lnTo>
                  <a:lnTo>
                    <a:pt x="374" y="1101"/>
                  </a:lnTo>
                  <a:lnTo>
                    <a:pt x="417" y="1015"/>
                  </a:lnTo>
                  <a:lnTo>
                    <a:pt x="467" y="934"/>
                  </a:lnTo>
                  <a:lnTo>
                    <a:pt x="519" y="855"/>
                  </a:lnTo>
                  <a:lnTo>
                    <a:pt x="578" y="780"/>
                  </a:lnTo>
                  <a:lnTo>
                    <a:pt x="641" y="708"/>
                  </a:lnTo>
                  <a:lnTo>
                    <a:pt x="708" y="642"/>
                  </a:lnTo>
                  <a:lnTo>
                    <a:pt x="780" y="578"/>
                  </a:lnTo>
                  <a:lnTo>
                    <a:pt x="855" y="519"/>
                  </a:lnTo>
                  <a:lnTo>
                    <a:pt x="933" y="467"/>
                  </a:lnTo>
                  <a:lnTo>
                    <a:pt x="1015" y="417"/>
                  </a:lnTo>
                  <a:lnTo>
                    <a:pt x="1101" y="374"/>
                  </a:lnTo>
                  <a:lnTo>
                    <a:pt x="1189" y="336"/>
                  </a:lnTo>
                  <a:lnTo>
                    <a:pt x="1280" y="303"/>
                  </a:lnTo>
                  <a:lnTo>
                    <a:pt x="1373" y="275"/>
                  </a:lnTo>
                  <a:lnTo>
                    <a:pt x="1469" y="254"/>
                  </a:lnTo>
                  <a:lnTo>
                    <a:pt x="1567" y="240"/>
                  </a:lnTo>
                  <a:lnTo>
                    <a:pt x="1667" y="232"/>
                  </a:lnTo>
                  <a:lnTo>
                    <a:pt x="166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3" name="Freeform 113"/>
            <p:cNvSpPr>
              <a:spLocks noEditPoints="1"/>
            </p:cNvSpPr>
            <p:nvPr/>
          </p:nvSpPr>
          <p:spPr bwMode="auto">
            <a:xfrm>
              <a:off x="11169650" y="2805113"/>
              <a:ext cx="173037" cy="173037"/>
            </a:xfrm>
            <a:custGeom>
              <a:avLst/>
              <a:gdLst>
                <a:gd name="T0" fmla="*/ 443 w 977"/>
                <a:gd name="T1" fmla="*/ 151 h 977"/>
                <a:gd name="T2" fmla="*/ 359 w 977"/>
                <a:gd name="T3" fmla="*/ 173 h 977"/>
                <a:gd name="T4" fmla="*/ 285 w 977"/>
                <a:gd name="T5" fmla="*/ 216 h 977"/>
                <a:gd name="T6" fmla="*/ 225 w 977"/>
                <a:gd name="T7" fmla="*/ 276 h 977"/>
                <a:gd name="T8" fmla="*/ 181 w 977"/>
                <a:gd name="T9" fmla="*/ 350 h 977"/>
                <a:gd name="T10" fmla="*/ 158 w 977"/>
                <a:gd name="T11" fmla="*/ 434 h 977"/>
                <a:gd name="T12" fmla="*/ 158 w 977"/>
                <a:gd name="T13" fmla="*/ 526 h 977"/>
                <a:gd name="T14" fmla="*/ 181 w 977"/>
                <a:gd name="T15" fmla="*/ 611 h 977"/>
                <a:gd name="T16" fmla="*/ 225 w 977"/>
                <a:gd name="T17" fmla="*/ 685 h 977"/>
                <a:gd name="T18" fmla="*/ 284 w 977"/>
                <a:gd name="T19" fmla="*/ 745 h 977"/>
                <a:gd name="T20" fmla="*/ 358 w 977"/>
                <a:gd name="T21" fmla="*/ 788 h 977"/>
                <a:gd name="T22" fmla="*/ 443 w 977"/>
                <a:gd name="T23" fmla="*/ 811 h 977"/>
                <a:gd name="T24" fmla="*/ 534 w 977"/>
                <a:gd name="T25" fmla="*/ 811 h 977"/>
                <a:gd name="T26" fmla="*/ 619 w 977"/>
                <a:gd name="T27" fmla="*/ 788 h 977"/>
                <a:gd name="T28" fmla="*/ 693 w 977"/>
                <a:gd name="T29" fmla="*/ 745 h 977"/>
                <a:gd name="T30" fmla="*/ 752 w 977"/>
                <a:gd name="T31" fmla="*/ 685 h 977"/>
                <a:gd name="T32" fmla="*/ 796 w 977"/>
                <a:gd name="T33" fmla="*/ 611 h 977"/>
                <a:gd name="T34" fmla="*/ 819 w 977"/>
                <a:gd name="T35" fmla="*/ 526 h 977"/>
                <a:gd name="T36" fmla="*/ 819 w 977"/>
                <a:gd name="T37" fmla="*/ 436 h 977"/>
                <a:gd name="T38" fmla="*/ 796 w 977"/>
                <a:gd name="T39" fmla="*/ 350 h 977"/>
                <a:gd name="T40" fmla="*/ 752 w 977"/>
                <a:gd name="T41" fmla="*/ 276 h 977"/>
                <a:gd name="T42" fmla="*/ 692 w 977"/>
                <a:gd name="T43" fmla="*/ 216 h 977"/>
                <a:gd name="T44" fmla="*/ 618 w 977"/>
                <a:gd name="T45" fmla="*/ 173 h 977"/>
                <a:gd name="T46" fmla="*/ 534 w 977"/>
                <a:gd name="T47" fmla="*/ 151 h 977"/>
                <a:gd name="T48" fmla="*/ 489 w 977"/>
                <a:gd name="T49" fmla="*/ 0 h 977"/>
                <a:gd name="T50" fmla="*/ 599 w 977"/>
                <a:gd name="T51" fmla="*/ 12 h 977"/>
                <a:gd name="T52" fmla="*/ 702 w 977"/>
                <a:gd name="T53" fmla="*/ 49 h 977"/>
                <a:gd name="T54" fmla="*/ 792 w 977"/>
                <a:gd name="T55" fmla="*/ 107 h 977"/>
                <a:gd name="T56" fmla="*/ 868 w 977"/>
                <a:gd name="T57" fmla="*/ 183 h 977"/>
                <a:gd name="T58" fmla="*/ 928 w 977"/>
                <a:gd name="T59" fmla="*/ 274 h 977"/>
                <a:gd name="T60" fmla="*/ 965 w 977"/>
                <a:gd name="T61" fmla="*/ 377 h 977"/>
                <a:gd name="T62" fmla="*/ 977 w 977"/>
                <a:gd name="T63" fmla="*/ 488 h 977"/>
                <a:gd name="T64" fmla="*/ 965 w 977"/>
                <a:gd name="T65" fmla="*/ 599 h 977"/>
                <a:gd name="T66" fmla="*/ 928 w 977"/>
                <a:gd name="T67" fmla="*/ 702 h 977"/>
                <a:gd name="T68" fmla="*/ 868 w 977"/>
                <a:gd name="T69" fmla="*/ 792 h 977"/>
                <a:gd name="T70" fmla="*/ 792 w 977"/>
                <a:gd name="T71" fmla="*/ 868 h 977"/>
                <a:gd name="T72" fmla="*/ 702 w 977"/>
                <a:gd name="T73" fmla="*/ 927 h 977"/>
                <a:gd name="T74" fmla="*/ 599 w 977"/>
                <a:gd name="T75" fmla="*/ 964 h 977"/>
                <a:gd name="T76" fmla="*/ 489 w 977"/>
                <a:gd name="T77" fmla="*/ 977 h 977"/>
                <a:gd name="T78" fmla="*/ 378 w 977"/>
                <a:gd name="T79" fmla="*/ 964 h 977"/>
                <a:gd name="T80" fmla="*/ 275 w 977"/>
                <a:gd name="T81" fmla="*/ 927 h 977"/>
                <a:gd name="T82" fmla="*/ 185 w 977"/>
                <a:gd name="T83" fmla="*/ 868 h 977"/>
                <a:gd name="T84" fmla="*/ 109 w 977"/>
                <a:gd name="T85" fmla="*/ 792 h 977"/>
                <a:gd name="T86" fmla="*/ 49 w 977"/>
                <a:gd name="T87" fmla="*/ 702 h 977"/>
                <a:gd name="T88" fmla="*/ 12 w 977"/>
                <a:gd name="T89" fmla="*/ 599 h 977"/>
                <a:gd name="T90" fmla="*/ 0 w 977"/>
                <a:gd name="T91" fmla="*/ 488 h 977"/>
                <a:gd name="T92" fmla="*/ 12 w 977"/>
                <a:gd name="T93" fmla="*/ 377 h 977"/>
                <a:gd name="T94" fmla="*/ 49 w 977"/>
                <a:gd name="T95" fmla="*/ 275 h 977"/>
                <a:gd name="T96" fmla="*/ 109 w 977"/>
                <a:gd name="T97" fmla="*/ 184 h 977"/>
                <a:gd name="T98" fmla="*/ 185 w 977"/>
                <a:gd name="T99" fmla="*/ 107 h 977"/>
                <a:gd name="T100" fmla="*/ 275 w 977"/>
                <a:gd name="T101" fmla="*/ 49 h 977"/>
                <a:gd name="T102" fmla="*/ 378 w 977"/>
                <a:gd name="T103" fmla="*/ 12 h 977"/>
                <a:gd name="T104" fmla="*/ 489 w 977"/>
                <a:gd name="T105"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7" h="977">
                  <a:moveTo>
                    <a:pt x="489" y="147"/>
                  </a:moveTo>
                  <a:lnTo>
                    <a:pt x="443" y="151"/>
                  </a:lnTo>
                  <a:lnTo>
                    <a:pt x="400" y="159"/>
                  </a:lnTo>
                  <a:lnTo>
                    <a:pt x="359" y="173"/>
                  </a:lnTo>
                  <a:lnTo>
                    <a:pt x="320" y="193"/>
                  </a:lnTo>
                  <a:lnTo>
                    <a:pt x="285" y="216"/>
                  </a:lnTo>
                  <a:lnTo>
                    <a:pt x="252" y="245"/>
                  </a:lnTo>
                  <a:lnTo>
                    <a:pt x="225" y="276"/>
                  </a:lnTo>
                  <a:lnTo>
                    <a:pt x="200" y="312"/>
                  </a:lnTo>
                  <a:lnTo>
                    <a:pt x="181" y="350"/>
                  </a:lnTo>
                  <a:lnTo>
                    <a:pt x="167" y="391"/>
                  </a:lnTo>
                  <a:lnTo>
                    <a:pt x="158" y="434"/>
                  </a:lnTo>
                  <a:lnTo>
                    <a:pt x="155" y="481"/>
                  </a:lnTo>
                  <a:lnTo>
                    <a:pt x="158" y="526"/>
                  </a:lnTo>
                  <a:lnTo>
                    <a:pt x="167" y="570"/>
                  </a:lnTo>
                  <a:lnTo>
                    <a:pt x="181" y="611"/>
                  </a:lnTo>
                  <a:lnTo>
                    <a:pt x="200" y="649"/>
                  </a:lnTo>
                  <a:lnTo>
                    <a:pt x="225" y="685"/>
                  </a:lnTo>
                  <a:lnTo>
                    <a:pt x="252" y="716"/>
                  </a:lnTo>
                  <a:lnTo>
                    <a:pt x="284" y="745"/>
                  </a:lnTo>
                  <a:lnTo>
                    <a:pt x="320" y="768"/>
                  </a:lnTo>
                  <a:lnTo>
                    <a:pt x="358" y="788"/>
                  </a:lnTo>
                  <a:lnTo>
                    <a:pt x="400" y="802"/>
                  </a:lnTo>
                  <a:lnTo>
                    <a:pt x="443" y="811"/>
                  </a:lnTo>
                  <a:lnTo>
                    <a:pt x="489" y="813"/>
                  </a:lnTo>
                  <a:lnTo>
                    <a:pt x="534" y="811"/>
                  </a:lnTo>
                  <a:lnTo>
                    <a:pt x="577" y="802"/>
                  </a:lnTo>
                  <a:lnTo>
                    <a:pt x="619" y="788"/>
                  </a:lnTo>
                  <a:lnTo>
                    <a:pt x="657" y="769"/>
                  </a:lnTo>
                  <a:lnTo>
                    <a:pt x="693" y="745"/>
                  </a:lnTo>
                  <a:lnTo>
                    <a:pt x="725" y="716"/>
                  </a:lnTo>
                  <a:lnTo>
                    <a:pt x="752" y="685"/>
                  </a:lnTo>
                  <a:lnTo>
                    <a:pt x="777" y="650"/>
                  </a:lnTo>
                  <a:lnTo>
                    <a:pt x="796" y="611"/>
                  </a:lnTo>
                  <a:lnTo>
                    <a:pt x="810" y="570"/>
                  </a:lnTo>
                  <a:lnTo>
                    <a:pt x="819" y="526"/>
                  </a:lnTo>
                  <a:lnTo>
                    <a:pt x="822" y="481"/>
                  </a:lnTo>
                  <a:lnTo>
                    <a:pt x="819" y="436"/>
                  </a:lnTo>
                  <a:lnTo>
                    <a:pt x="810" y="391"/>
                  </a:lnTo>
                  <a:lnTo>
                    <a:pt x="796" y="350"/>
                  </a:lnTo>
                  <a:lnTo>
                    <a:pt x="777" y="312"/>
                  </a:lnTo>
                  <a:lnTo>
                    <a:pt x="752" y="276"/>
                  </a:lnTo>
                  <a:lnTo>
                    <a:pt x="725" y="245"/>
                  </a:lnTo>
                  <a:lnTo>
                    <a:pt x="692" y="216"/>
                  </a:lnTo>
                  <a:lnTo>
                    <a:pt x="657" y="193"/>
                  </a:lnTo>
                  <a:lnTo>
                    <a:pt x="618" y="173"/>
                  </a:lnTo>
                  <a:lnTo>
                    <a:pt x="577" y="159"/>
                  </a:lnTo>
                  <a:lnTo>
                    <a:pt x="534" y="151"/>
                  </a:lnTo>
                  <a:lnTo>
                    <a:pt x="489" y="147"/>
                  </a:lnTo>
                  <a:close/>
                  <a:moveTo>
                    <a:pt x="489" y="0"/>
                  </a:moveTo>
                  <a:lnTo>
                    <a:pt x="544" y="3"/>
                  </a:lnTo>
                  <a:lnTo>
                    <a:pt x="599" y="12"/>
                  </a:lnTo>
                  <a:lnTo>
                    <a:pt x="652" y="28"/>
                  </a:lnTo>
                  <a:lnTo>
                    <a:pt x="702" y="49"/>
                  </a:lnTo>
                  <a:lnTo>
                    <a:pt x="749" y="76"/>
                  </a:lnTo>
                  <a:lnTo>
                    <a:pt x="792" y="107"/>
                  </a:lnTo>
                  <a:lnTo>
                    <a:pt x="833" y="143"/>
                  </a:lnTo>
                  <a:lnTo>
                    <a:pt x="868" y="183"/>
                  </a:lnTo>
                  <a:lnTo>
                    <a:pt x="900" y="228"/>
                  </a:lnTo>
                  <a:lnTo>
                    <a:pt x="928" y="274"/>
                  </a:lnTo>
                  <a:lnTo>
                    <a:pt x="949" y="325"/>
                  </a:lnTo>
                  <a:lnTo>
                    <a:pt x="965" y="377"/>
                  </a:lnTo>
                  <a:lnTo>
                    <a:pt x="974" y="431"/>
                  </a:lnTo>
                  <a:lnTo>
                    <a:pt x="977" y="488"/>
                  </a:lnTo>
                  <a:lnTo>
                    <a:pt x="974" y="544"/>
                  </a:lnTo>
                  <a:lnTo>
                    <a:pt x="965" y="599"/>
                  </a:lnTo>
                  <a:lnTo>
                    <a:pt x="949" y="652"/>
                  </a:lnTo>
                  <a:lnTo>
                    <a:pt x="928" y="702"/>
                  </a:lnTo>
                  <a:lnTo>
                    <a:pt x="900" y="749"/>
                  </a:lnTo>
                  <a:lnTo>
                    <a:pt x="868" y="792"/>
                  </a:lnTo>
                  <a:lnTo>
                    <a:pt x="833" y="832"/>
                  </a:lnTo>
                  <a:lnTo>
                    <a:pt x="792" y="868"/>
                  </a:lnTo>
                  <a:lnTo>
                    <a:pt x="749" y="900"/>
                  </a:lnTo>
                  <a:lnTo>
                    <a:pt x="702" y="927"/>
                  </a:lnTo>
                  <a:lnTo>
                    <a:pt x="652" y="948"/>
                  </a:lnTo>
                  <a:lnTo>
                    <a:pt x="599" y="964"/>
                  </a:lnTo>
                  <a:lnTo>
                    <a:pt x="544" y="974"/>
                  </a:lnTo>
                  <a:lnTo>
                    <a:pt x="489" y="977"/>
                  </a:lnTo>
                  <a:lnTo>
                    <a:pt x="433" y="974"/>
                  </a:lnTo>
                  <a:lnTo>
                    <a:pt x="378" y="964"/>
                  </a:lnTo>
                  <a:lnTo>
                    <a:pt x="325" y="948"/>
                  </a:lnTo>
                  <a:lnTo>
                    <a:pt x="275" y="927"/>
                  </a:lnTo>
                  <a:lnTo>
                    <a:pt x="228" y="900"/>
                  </a:lnTo>
                  <a:lnTo>
                    <a:pt x="185" y="868"/>
                  </a:lnTo>
                  <a:lnTo>
                    <a:pt x="144" y="832"/>
                  </a:lnTo>
                  <a:lnTo>
                    <a:pt x="109" y="792"/>
                  </a:lnTo>
                  <a:lnTo>
                    <a:pt x="77" y="749"/>
                  </a:lnTo>
                  <a:lnTo>
                    <a:pt x="49" y="702"/>
                  </a:lnTo>
                  <a:lnTo>
                    <a:pt x="28" y="652"/>
                  </a:lnTo>
                  <a:lnTo>
                    <a:pt x="12" y="599"/>
                  </a:lnTo>
                  <a:lnTo>
                    <a:pt x="3" y="544"/>
                  </a:lnTo>
                  <a:lnTo>
                    <a:pt x="0" y="488"/>
                  </a:lnTo>
                  <a:lnTo>
                    <a:pt x="3" y="432"/>
                  </a:lnTo>
                  <a:lnTo>
                    <a:pt x="12" y="377"/>
                  </a:lnTo>
                  <a:lnTo>
                    <a:pt x="28" y="325"/>
                  </a:lnTo>
                  <a:lnTo>
                    <a:pt x="49" y="275"/>
                  </a:lnTo>
                  <a:lnTo>
                    <a:pt x="77" y="228"/>
                  </a:lnTo>
                  <a:lnTo>
                    <a:pt x="109" y="184"/>
                  </a:lnTo>
                  <a:lnTo>
                    <a:pt x="144" y="144"/>
                  </a:lnTo>
                  <a:lnTo>
                    <a:pt x="185" y="107"/>
                  </a:lnTo>
                  <a:lnTo>
                    <a:pt x="228" y="77"/>
                  </a:lnTo>
                  <a:lnTo>
                    <a:pt x="275" y="49"/>
                  </a:lnTo>
                  <a:lnTo>
                    <a:pt x="325" y="28"/>
                  </a:lnTo>
                  <a:lnTo>
                    <a:pt x="378" y="12"/>
                  </a:lnTo>
                  <a:lnTo>
                    <a:pt x="433" y="3"/>
                  </a:lnTo>
                  <a:lnTo>
                    <a:pt x="489"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grpSp>
        <p:nvGrpSpPr>
          <p:cNvPr id="64" name="Group 50"/>
          <p:cNvGrpSpPr/>
          <p:nvPr/>
        </p:nvGrpSpPr>
        <p:grpSpPr>
          <a:xfrm>
            <a:off x="3175938" y="5137072"/>
            <a:ext cx="1228726" cy="1200150"/>
            <a:chOff x="5305425" y="1893888"/>
            <a:chExt cx="614363" cy="600075"/>
          </a:xfrm>
          <a:solidFill>
            <a:schemeClr val="bg1"/>
          </a:solidFill>
        </p:grpSpPr>
        <p:sp>
          <p:nvSpPr>
            <p:cNvPr id="65" name="Freeform 153"/>
            <p:cNvSpPr>
              <a:spLocks noEditPoints="1"/>
            </p:cNvSpPr>
            <p:nvPr/>
          </p:nvSpPr>
          <p:spPr bwMode="auto">
            <a:xfrm>
              <a:off x="5484813" y="1992313"/>
              <a:ext cx="434975" cy="228600"/>
            </a:xfrm>
            <a:custGeom>
              <a:avLst/>
              <a:gdLst>
                <a:gd name="T0" fmla="*/ 403 w 2470"/>
                <a:gd name="T1" fmla="*/ 911 h 1295"/>
                <a:gd name="T2" fmla="*/ 471 w 2470"/>
                <a:gd name="T3" fmla="*/ 1140 h 1295"/>
                <a:gd name="T4" fmla="*/ 2013 w 2470"/>
                <a:gd name="T5" fmla="*/ 1140 h 1295"/>
                <a:gd name="T6" fmla="*/ 2080 w 2470"/>
                <a:gd name="T7" fmla="*/ 911 h 1295"/>
                <a:gd name="T8" fmla="*/ 403 w 2470"/>
                <a:gd name="T9" fmla="*/ 911 h 1295"/>
                <a:gd name="T10" fmla="*/ 291 w 2470"/>
                <a:gd name="T11" fmla="*/ 533 h 1295"/>
                <a:gd name="T12" fmla="*/ 356 w 2470"/>
                <a:gd name="T13" fmla="*/ 762 h 1295"/>
                <a:gd name="T14" fmla="*/ 2117 w 2470"/>
                <a:gd name="T15" fmla="*/ 762 h 1295"/>
                <a:gd name="T16" fmla="*/ 2184 w 2470"/>
                <a:gd name="T17" fmla="*/ 533 h 1295"/>
                <a:gd name="T18" fmla="*/ 291 w 2470"/>
                <a:gd name="T19" fmla="*/ 533 h 1295"/>
                <a:gd name="T20" fmla="*/ 181 w 2470"/>
                <a:gd name="T21" fmla="*/ 149 h 1295"/>
                <a:gd name="T22" fmla="*/ 247 w 2470"/>
                <a:gd name="T23" fmla="*/ 378 h 1295"/>
                <a:gd name="T24" fmla="*/ 2228 w 2470"/>
                <a:gd name="T25" fmla="*/ 378 h 1295"/>
                <a:gd name="T26" fmla="*/ 2296 w 2470"/>
                <a:gd name="T27" fmla="*/ 149 h 1295"/>
                <a:gd name="T28" fmla="*/ 181 w 2470"/>
                <a:gd name="T29" fmla="*/ 149 h 1295"/>
                <a:gd name="T30" fmla="*/ 77 w 2470"/>
                <a:gd name="T31" fmla="*/ 0 h 1295"/>
                <a:gd name="T32" fmla="*/ 2391 w 2470"/>
                <a:gd name="T33" fmla="*/ 0 h 1295"/>
                <a:gd name="T34" fmla="*/ 2412 w 2470"/>
                <a:gd name="T35" fmla="*/ 2 h 1295"/>
                <a:gd name="T36" fmla="*/ 2429 w 2470"/>
                <a:gd name="T37" fmla="*/ 9 h 1295"/>
                <a:gd name="T38" fmla="*/ 2443 w 2470"/>
                <a:gd name="T39" fmla="*/ 17 h 1295"/>
                <a:gd name="T40" fmla="*/ 2454 w 2470"/>
                <a:gd name="T41" fmla="*/ 29 h 1295"/>
                <a:gd name="T42" fmla="*/ 2462 w 2470"/>
                <a:gd name="T43" fmla="*/ 41 h 1295"/>
                <a:gd name="T44" fmla="*/ 2467 w 2470"/>
                <a:gd name="T45" fmla="*/ 55 h 1295"/>
                <a:gd name="T46" fmla="*/ 2470 w 2470"/>
                <a:gd name="T47" fmla="*/ 70 h 1295"/>
                <a:gd name="T48" fmla="*/ 2468 w 2470"/>
                <a:gd name="T49" fmla="*/ 84 h 1295"/>
                <a:gd name="T50" fmla="*/ 2465 w 2470"/>
                <a:gd name="T51" fmla="*/ 97 h 1295"/>
                <a:gd name="T52" fmla="*/ 2139 w 2470"/>
                <a:gd name="T53" fmla="*/ 1243 h 1295"/>
                <a:gd name="T54" fmla="*/ 2132 w 2470"/>
                <a:gd name="T55" fmla="*/ 1260 h 1295"/>
                <a:gd name="T56" fmla="*/ 2120 w 2470"/>
                <a:gd name="T57" fmla="*/ 1274 h 1295"/>
                <a:gd name="T58" fmla="*/ 2106 w 2470"/>
                <a:gd name="T59" fmla="*/ 1286 h 1295"/>
                <a:gd name="T60" fmla="*/ 2086 w 2470"/>
                <a:gd name="T61" fmla="*/ 1292 h 1295"/>
                <a:gd name="T62" fmla="*/ 2065 w 2470"/>
                <a:gd name="T63" fmla="*/ 1295 h 1295"/>
                <a:gd name="T64" fmla="*/ 411 w 2470"/>
                <a:gd name="T65" fmla="*/ 1295 h 1295"/>
                <a:gd name="T66" fmla="*/ 390 w 2470"/>
                <a:gd name="T67" fmla="*/ 1292 h 1295"/>
                <a:gd name="T68" fmla="*/ 371 w 2470"/>
                <a:gd name="T69" fmla="*/ 1286 h 1295"/>
                <a:gd name="T70" fmla="*/ 355 w 2470"/>
                <a:gd name="T71" fmla="*/ 1274 h 1295"/>
                <a:gd name="T72" fmla="*/ 344 w 2470"/>
                <a:gd name="T73" fmla="*/ 1260 h 1295"/>
                <a:gd name="T74" fmla="*/ 337 w 2470"/>
                <a:gd name="T75" fmla="*/ 1243 h 1295"/>
                <a:gd name="T76" fmla="*/ 3 w 2470"/>
                <a:gd name="T77" fmla="*/ 97 h 1295"/>
                <a:gd name="T78" fmla="*/ 0 w 2470"/>
                <a:gd name="T79" fmla="*/ 73 h 1295"/>
                <a:gd name="T80" fmla="*/ 2 w 2470"/>
                <a:gd name="T81" fmla="*/ 53 h 1295"/>
                <a:gd name="T82" fmla="*/ 9 w 2470"/>
                <a:gd name="T83" fmla="*/ 35 h 1295"/>
                <a:gd name="T84" fmla="*/ 20 w 2470"/>
                <a:gd name="T85" fmla="*/ 20 h 1295"/>
                <a:gd name="T86" fmla="*/ 36 w 2470"/>
                <a:gd name="T87" fmla="*/ 10 h 1295"/>
                <a:gd name="T88" fmla="*/ 55 w 2470"/>
                <a:gd name="T89" fmla="*/ 2 h 1295"/>
                <a:gd name="T90" fmla="*/ 77 w 2470"/>
                <a:gd name="T91"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0" h="1295">
                  <a:moveTo>
                    <a:pt x="403" y="911"/>
                  </a:moveTo>
                  <a:lnTo>
                    <a:pt x="471" y="1140"/>
                  </a:lnTo>
                  <a:lnTo>
                    <a:pt x="2013" y="1140"/>
                  </a:lnTo>
                  <a:lnTo>
                    <a:pt x="2080" y="911"/>
                  </a:lnTo>
                  <a:lnTo>
                    <a:pt x="403" y="911"/>
                  </a:lnTo>
                  <a:close/>
                  <a:moveTo>
                    <a:pt x="291" y="533"/>
                  </a:moveTo>
                  <a:lnTo>
                    <a:pt x="356" y="762"/>
                  </a:lnTo>
                  <a:lnTo>
                    <a:pt x="2117" y="762"/>
                  </a:lnTo>
                  <a:lnTo>
                    <a:pt x="2184" y="533"/>
                  </a:lnTo>
                  <a:lnTo>
                    <a:pt x="291" y="533"/>
                  </a:lnTo>
                  <a:close/>
                  <a:moveTo>
                    <a:pt x="181" y="149"/>
                  </a:moveTo>
                  <a:lnTo>
                    <a:pt x="247" y="378"/>
                  </a:lnTo>
                  <a:lnTo>
                    <a:pt x="2228" y="378"/>
                  </a:lnTo>
                  <a:lnTo>
                    <a:pt x="2296" y="149"/>
                  </a:lnTo>
                  <a:lnTo>
                    <a:pt x="181" y="149"/>
                  </a:lnTo>
                  <a:close/>
                  <a:moveTo>
                    <a:pt x="77" y="0"/>
                  </a:moveTo>
                  <a:lnTo>
                    <a:pt x="2391" y="0"/>
                  </a:lnTo>
                  <a:lnTo>
                    <a:pt x="2412" y="2"/>
                  </a:lnTo>
                  <a:lnTo>
                    <a:pt x="2429" y="9"/>
                  </a:lnTo>
                  <a:lnTo>
                    <a:pt x="2443" y="17"/>
                  </a:lnTo>
                  <a:lnTo>
                    <a:pt x="2454" y="29"/>
                  </a:lnTo>
                  <a:lnTo>
                    <a:pt x="2462" y="41"/>
                  </a:lnTo>
                  <a:lnTo>
                    <a:pt x="2467" y="55"/>
                  </a:lnTo>
                  <a:lnTo>
                    <a:pt x="2470" y="70"/>
                  </a:lnTo>
                  <a:lnTo>
                    <a:pt x="2468" y="84"/>
                  </a:lnTo>
                  <a:lnTo>
                    <a:pt x="2465" y="97"/>
                  </a:lnTo>
                  <a:lnTo>
                    <a:pt x="2139" y="1243"/>
                  </a:lnTo>
                  <a:lnTo>
                    <a:pt x="2132" y="1260"/>
                  </a:lnTo>
                  <a:lnTo>
                    <a:pt x="2120" y="1274"/>
                  </a:lnTo>
                  <a:lnTo>
                    <a:pt x="2106" y="1286"/>
                  </a:lnTo>
                  <a:lnTo>
                    <a:pt x="2086" y="1292"/>
                  </a:lnTo>
                  <a:lnTo>
                    <a:pt x="2065" y="1295"/>
                  </a:lnTo>
                  <a:lnTo>
                    <a:pt x="411" y="1295"/>
                  </a:lnTo>
                  <a:lnTo>
                    <a:pt x="390" y="1292"/>
                  </a:lnTo>
                  <a:lnTo>
                    <a:pt x="371" y="1286"/>
                  </a:lnTo>
                  <a:lnTo>
                    <a:pt x="355" y="1274"/>
                  </a:lnTo>
                  <a:lnTo>
                    <a:pt x="344" y="1260"/>
                  </a:lnTo>
                  <a:lnTo>
                    <a:pt x="337" y="1243"/>
                  </a:lnTo>
                  <a:lnTo>
                    <a:pt x="3" y="97"/>
                  </a:lnTo>
                  <a:lnTo>
                    <a:pt x="0" y="73"/>
                  </a:lnTo>
                  <a:lnTo>
                    <a:pt x="2" y="53"/>
                  </a:lnTo>
                  <a:lnTo>
                    <a:pt x="9" y="35"/>
                  </a:lnTo>
                  <a:lnTo>
                    <a:pt x="20" y="20"/>
                  </a:lnTo>
                  <a:lnTo>
                    <a:pt x="36" y="10"/>
                  </a:lnTo>
                  <a:lnTo>
                    <a:pt x="55" y="2"/>
                  </a:lnTo>
                  <a:lnTo>
                    <a:pt x="7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6" name="Freeform 154"/>
            <p:cNvSpPr/>
            <p:nvPr/>
          </p:nvSpPr>
          <p:spPr bwMode="auto">
            <a:xfrm>
              <a:off x="5305425" y="1893888"/>
              <a:ext cx="544513" cy="393700"/>
            </a:xfrm>
            <a:custGeom>
              <a:avLst/>
              <a:gdLst>
                <a:gd name="T0" fmla="*/ 0 w 3086"/>
                <a:gd name="T1" fmla="*/ 0 h 2234"/>
                <a:gd name="T2" fmla="*/ 610 w 3086"/>
                <a:gd name="T3" fmla="*/ 0 h 2234"/>
                <a:gd name="T4" fmla="*/ 628 w 3086"/>
                <a:gd name="T5" fmla="*/ 2 h 2234"/>
                <a:gd name="T6" fmla="*/ 643 w 3086"/>
                <a:gd name="T7" fmla="*/ 7 h 2234"/>
                <a:gd name="T8" fmla="*/ 657 w 3086"/>
                <a:gd name="T9" fmla="*/ 16 h 2234"/>
                <a:gd name="T10" fmla="*/ 669 w 3086"/>
                <a:gd name="T11" fmla="*/ 27 h 2234"/>
                <a:gd name="T12" fmla="*/ 677 w 3086"/>
                <a:gd name="T13" fmla="*/ 42 h 2234"/>
                <a:gd name="T14" fmla="*/ 684 w 3086"/>
                <a:gd name="T15" fmla="*/ 59 h 2234"/>
                <a:gd name="T16" fmla="*/ 1187 w 3086"/>
                <a:gd name="T17" fmla="*/ 2079 h 2234"/>
                <a:gd name="T18" fmla="*/ 3086 w 3086"/>
                <a:gd name="T19" fmla="*/ 2079 h 2234"/>
                <a:gd name="T20" fmla="*/ 3086 w 3086"/>
                <a:gd name="T21" fmla="*/ 2234 h 2234"/>
                <a:gd name="T22" fmla="*/ 1127 w 3086"/>
                <a:gd name="T23" fmla="*/ 2234 h 2234"/>
                <a:gd name="T24" fmla="*/ 1110 w 3086"/>
                <a:gd name="T25" fmla="*/ 2232 h 2234"/>
                <a:gd name="T26" fmla="*/ 1093 w 3086"/>
                <a:gd name="T27" fmla="*/ 2227 h 2234"/>
                <a:gd name="T28" fmla="*/ 1079 w 3086"/>
                <a:gd name="T29" fmla="*/ 2218 h 2234"/>
                <a:gd name="T30" fmla="*/ 1068 w 3086"/>
                <a:gd name="T31" fmla="*/ 2207 h 2234"/>
                <a:gd name="T32" fmla="*/ 1059 w 3086"/>
                <a:gd name="T33" fmla="*/ 2192 h 2234"/>
                <a:gd name="T34" fmla="*/ 1054 w 3086"/>
                <a:gd name="T35" fmla="*/ 2175 h 2234"/>
                <a:gd name="T36" fmla="*/ 549 w 3086"/>
                <a:gd name="T37" fmla="*/ 149 h 2234"/>
                <a:gd name="T38" fmla="*/ 0 w 3086"/>
                <a:gd name="T39" fmla="*/ 149 h 2234"/>
                <a:gd name="T40" fmla="*/ 0 w 3086"/>
                <a:gd name="T41" fmla="*/ 0 h 2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86" h="2234">
                  <a:moveTo>
                    <a:pt x="0" y="0"/>
                  </a:moveTo>
                  <a:lnTo>
                    <a:pt x="610" y="0"/>
                  </a:lnTo>
                  <a:lnTo>
                    <a:pt x="628" y="2"/>
                  </a:lnTo>
                  <a:lnTo>
                    <a:pt x="643" y="7"/>
                  </a:lnTo>
                  <a:lnTo>
                    <a:pt x="657" y="16"/>
                  </a:lnTo>
                  <a:lnTo>
                    <a:pt x="669" y="27"/>
                  </a:lnTo>
                  <a:lnTo>
                    <a:pt x="677" y="42"/>
                  </a:lnTo>
                  <a:lnTo>
                    <a:pt x="684" y="59"/>
                  </a:lnTo>
                  <a:lnTo>
                    <a:pt x="1187" y="2079"/>
                  </a:lnTo>
                  <a:lnTo>
                    <a:pt x="3086" y="2079"/>
                  </a:lnTo>
                  <a:lnTo>
                    <a:pt x="3086" y="2234"/>
                  </a:lnTo>
                  <a:lnTo>
                    <a:pt x="1127" y="2234"/>
                  </a:lnTo>
                  <a:lnTo>
                    <a:pt x="1110" y="2232"/>
                  </a:lnTo>
                  <a:lnTo>
                    <a:pt x="1093" y="2227"/>
                  </a:lnTo>
                  <a:lnTo>
                    <a:pt x="1079" y="2218"/>
                  </a:lnTo>
                  <a:lnTo>
                    <a:pt x="1068" y="2207"/>
                  </a:lnTo>
                  <a:lnTo>
                    <a:pt x="1059" y="2192"/>
                  </a:lnTo>
                  <a:lnTo>
                    <a:pt x="1054" y="2175"/>
                  </a:lnTo>
                  <a:lnTo>
                    <a:pt x="549" y="149"/>
                  </a:lnTo>
                  <a:lnTo>
                    <a:pt x="0" y="149"/>
                  </a:lnTo>
                  <a:lnTo>
                    <a:pt x="0"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7" name="Rectangle 155"/>
            <p:cNvSpPr>
              <a:spLocks noChangeArrowheads="1"/>
            </p:cNvSpPr>
            <p:nvPr/>
          </p:nvSpPr>
          <p:spPr bwMode="auto">
            <a:xfrm>
              <a:off x="5503863" y="2328863"/>
              <a:ext cx="304800" cy="25400"/>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8" name="Freeform 156"/>
            <p:cNvSpPr>
              <a:spLocks noEditPoints="1"/>
            </p:cNvSpPr>
            <p:nvPr/>
          </p:nvSpPr>
          <p:spPr bwMode="auto">
            <a:xfrm>
              <a:off x="5741988" y="2389188"/>
              <a:ext cx="103188" cy="104775"/>
            </a:xfrm>
            <a:custGeom>
              <a:avLst/>
              <a:gdLst>
                <a:gd name="T0" fmla="*/ 267 w 592"/>
                <a:gd name="T1" fmla="*/ 158 h 591"/>
                <a:gd name="T2" fmla="*/ 216 w 592"/>
                <a:gd name="T3" fmla="*/ 180 h 591"/>
                <a:gd name="T4" fmla="*/ 179 w 592"/>
                <a:gd name="T5" fmla="*/ 219 h 591"/>
                <a:gd name="T6" fmla="*/ 159 w 592"/>
                <a:gd name="T7" fmla="*/ 269 h 591"/>
                <a:gd name="T8" fmla="*/ 159 w 592"/>
                <a:gd name="T9" fmla="*/ 322 h 591"/>
                <a:gd name="T10" fmla="*/ 181 w 592"/>
                <a:gd name="T11" fmla="*/ 372 h 591"/>
                <a:gd name="T12" fmla="*/ 219 w 592"/>
                <a:gd name="T13" fmla="*/ 411 h 591"/>
                <a:gd name="T14" fmla="*/ 269 w 592"/>
                <a:gd name="T15" fmla="*/ 433 h 591"/>
                <a:gd name="T16" fmla="*/ 324 w 592"/>
                <a:gd name="T17" fmla="*/ 433 h 591"/>
                <a:gd name="T18" fmla="*/ 373 w 592"/>
                <a:gd name="T19" fmla="*/ 411 h 591"/>
                <a:gd name="T20" fmla="*/ 413 w 592"/>
                <a:gd name="T21" fmla="*/ 372 h 591"/>
                <a:gd name="T22" fmla="*/ 435 w 592"/>
                <a:gd name="T23" fmla="*/ 322 h 591"/>
                <a:gd name="T24" fmla="*/ 435 w 592"/>
                <a:gd name="T25" fmla="*/ 269 h 591"/>
                <a:gd name="T26" fmla="*/ 414 w 592"/>
                <a:gd name="T27" fmla="*/ 219 h 591"/>
                <a:gd name="T28" fmla="*/ 377 w 592"/>
                <a:gd name="T29" fmla="*/ 180 h 591"/>
                <a:gd name="T30" fmla="*/ 326 w 592"/>
                <a:gd name="T31" fmla="*/ 158 h 591"/>
                <a:gd name="T32" fmla="*/ 296 w 592"/>
                <a:gd name="T33" fmla="*/ 0 h 591"/>
                <a:gd name="T34" fmla="*/ 382 w 592"/>
                <a:gd name="T35" fmla="*/ 12 h 591"/>
                <a:gd name="T36" fmla="*/ 458 w 592"/>
                <a:gd name="T37" fmla="*/ 47 h 591"/>
                <a:gd name="T38" fmla="*/ 520 w 592"/>
                <a:gd name="T39" fmla="*/ 101 h 591"/>
                <a:gd name="T40" fmla="*/ 565 w 592"/>
                <a:gd name="T41" fmla="*/ 171 h 591"/>
                <a:gd name="T42" fmla="*/ 589 w 592"/>
                <a:gd name="T43" fmla="*/ 252 h 591"/>
                <a:gd name="T44" fmla="*/ 589 w 592"/>
                <a:gd name="T45" fmla="*/ 338 h 591"/>
                <a:gd name="T46" fmla="*/ 565 w 592"/>
                <a:gd name="T47" fmla="*/ 420 h 591"/>
                <a:gd name="T48" fmla="*/ 519 w 592"/>
                <a:gd name="T49" fmla="*/ 488 h 591"/>
                <a:gd name="T50" fmla="*/ 457 w 592"/>
                <a:gd name="T51" fmla="*/ 543 h 591"/>
                <a:gd name="T52" fmla="*/ 382 w 592"/>
                <a:gd name="T53" fmla="*/ 578 h 591"/>
                <a:gd name="T54" fmla="*/ 296 w 592"/>
                <a:gd name="T55" fmla="*/ 591 h 591"/>
                <a:gd name="T56" fmla="*/ 211 w 592"/>
                <a:gd name="T57" fmla="*/ 578 h 591"/>
                <a:gd name="T58" fmla="*/ 135 w 592"/>
                <a:gd name="T59" fmla="*/ 543 h 591"/>
                <a:gd name="T60" fmla="*/ 73 w 592"/>
                <a:gd name="T61" fmla="*/ 489 h 591"/>
                <a:gd name="T62" fmla="*/ 27 w 592"/>
                <a:gd name="T63" fmla="*/ 420 h 591"/>
                <a:gd name="T64" fmla="*/ 3 w 592"/>
                <a:gd name="T65" fmla="*/ 338 h 591"/>
                <a:gd name="T66" fmla="*/ 3 w 592"/>
                <a:gd name="T67" fmla="*/ 252 h 591"/>
                <a:gd name="T68" fmla="*/ 27 w 592"/>
                <a:gd name="T69" fmla="*/ 171 h 591"/>
                <a:gd name="T70" fmla="*/ 73 w 592"/>
                <a:gd name="T71" fmla="*/ 101 h 591"/>
                <a:gd name="T72" fmla="*/ 135 w 592"/>
                <a:gd name="T73" fmla="*/ 47 h 591"/>
                <a:gd name="T74" fmla="*/ 210 w 592"/>
                <a:gd name="T75" fmla="*/ 12 h 591"/>
                <a:gd name="T76" fmla="*/ 296 w 592"/>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 h="591">
                  <a:moveTo>
                    <a:pt x="296" y="156"/>
                  </a:moveTo>
                  <a:lnTo>
                    <a:pt x="267" y="158"/>
                  </a:lnTo>
                  <a:lnTo>
                    <a:pt x="240" y="167"/>
                  </a:lnTo>
                  <a:lnTo>
                    <a:pt x="216" y="180"/>
                  </a:lnTo>
                  <a:lnTo>
                    <a:pt x="196" y="198"/>
                  </a:lnTo>
                  <a:lnTo>
                    <a:pt x="179" y="219"/>
                  </a:lnTo>
                  <a:lnTo>
                    <a:pt x="166" y="242"/>
                  </a:lnTo>
                  <a:lnTo>
                    <a:pt x="159" y="269"/>
                  </a:lnTo>
                  <a:lnTo>
                    <a:pt x="155" y="296"/>
                  </a:lnTo>
                  <a:lnTo>
                    <a:pt x="159" y="322"/>
                  </a:lnTo>
                  <a:lnTo>
                    <a:pt x="167" y="349"/>
                  </a:lnTo>
                  <a:lnTo>
                    <a:pt x="181" y="372"/>
                  </a:lnTo>
                  <a:lnTo>
                    <a:pt x="198" y="393"/>
                  </a:lnTo>
                  <a:lnTo>
                    <a:pt x="219" y="411"/>
                  </a:lnTo>
                  <a:lnTo>
                    <a:pt x="243" y="425"/>
                  </a:lnTo>
                  <a:lnTo>
                    <a:pt x="269" y="433"/>
                  </a:lnTo>
                  <a:lnTo>
                    <a:pt x="296" y="436"/>
                  </a:lnTo>
                  <a:lnTo>
                    <a:pt x="324" y="433"/>
                  </a:lnTo>
                  <a:lnTo>
                    <a:pt x="350" y="425"/>
                  </a:lnTo>
                  <a:lnTo>
                    <a:pt x="373" y="411"/>
                  </a:lnTo>
                  <a:lnTo>
                    <a:pt x="395" y="393"/>
                  </a:lnTo>
                  <a:lnTo>
                    <a:pt x="413" y="372"/>
                  </a:lnTo>
                  <a:lnTo>
                    <a:pt x="426" y="349"/>
                  </a:lnTo>
                  <a:lnTo>
                    <a:pt x="435" y="322"/>
                  </a:lnTo>
                  <a:lnTo>
                    <a:pt x="437" y="296"/>
                  </a:lnTo>
                  <a:lnTo>
                    <a:pt x="435" y="269"/>
                  </a:lnTo>
                  <a:lnTo>
                    <a:pt x="426" y="242"/>
                  </a:lnTo>
                  <a:lnTo>
                    <a:pt x="414" y="219"/>
                  </a:lnTo>
                  <a:lnTo>
                    <a:pt x="398" y="198"/>
                  </a:lnTo>
                  <a:lnTo>
                    <a:pt x="377" y="180"/>
                  </a:lnTo>
                  <a:lnTo>
                    <a:pt x="353" y="167"/>
                  </a:lnTo>
                  <a:lnTo>
                    <a:pt x="326" y="158"/>
                  </a:lnTo>
                  <a:lnTo>
                    <a:pt x="296" y="156"/>
                  </a:lnTo>
                  <a:close/>
                  <a:moveTo>
                    <a:pt x="296" y="0"/>
                  </a:moveTo>
                  <a:lnTo>
                    <a:pt x="341" y="3"/>
                  </a:lnTo>
                  <a:lnTo>
                    <a:pt x="382" y="12"/>
                  </a:lnTo>
                  <a:lnTo>
                    <a:pt x="421" y="27"/>
                  </a:lnTo>
                  <a:lnTo>
                    <a:pt x="458" y="47"/>
                  </a:lnTo>
                  <a:lnTo>
                    <a:pt x="491" y="72"/>
                  </a:lnTo>
                  <a:lnTo>
                    <a:pt x="520" y="101"/>
                  </a:lnTo>
                  <a:lnTo>
                    <a:pt x="545" y="135"/>
                  </a:lnTo>
                  <a:lnTo>
                    <a:pt x="565" y="171"/>
                  </a:lnTo>
                  <a:lnTo>
                    <a:pt x="581" y="210"/>
                  </a:lnTo>
                  <a:lnTo>
                    <a:pt x="589" y="252"/>
                  </a:lnTo>
                  <a:lnTo>
                    <a:pt x="592" y="295"/>
                  </a:lnTo>
                  <a:lnTo>
                    <a:pt x="589" y="338"/>
                  </a:lnTo>
                  <a:lnTo>
                    <a:pt x="580" y="379"/>
                  </a:lnTo>
                  <a:lnTo>
                    <a:pt x="565" y="420"/>
                  </a:lnTo>
                  <a:lnTo>
                    <a:pt x="545" y="455"/>
                  </a:lnTo>
                  <a:lnTo>
                    <a:pt x="519" y="488"/>
                  </a:lnTo>
                  <a:lnTo>
                    <a:pt x="491" y="518"/>
                  </a:lnTo>
                  <a:lnTo>
                    <a:pt x="457" y="543"/>
                  </a:lnTo>
                  <a:lnTo>
                    <a:pt x="421" y="563"/>
                  </a:lnTo>
                  <a:lnTo>
                    <a:pt x="382" y="578"/>
                  </a:lnTo>
                  <a:lnTo>
                    <a:pt x="340" y="587"/>
                  </a:lnTo>
                  <a:lnTo>
                    <a:pt x="296" y="591"/>
                  </a:lnTo>
                  <a:lnTo>
                    <a:pt x="253" y="587"/>
                  </a:lnTo>
                  <a:lnTo>
                    <a:pt x="211" y="578"/>
                  </a:lnTo>
                  <a:lnTo>
                    <a:pt x="171" y="563"/>
                  </a:lnTo>
                  <a:lnTo>
                    <a:pt x="135" y="543"/>
                  </a:lnTo>
                  <a:lnTo>
                    <a:pt x="102" y="518"/>
                  </a:lnTo>
                  <a:lnTo>
                    <a:pt x="73" y="489"/>
                  </a:lnTo>
                  <a:lnTo>
                    <a:pt x="47" y="455"/>
                  </a:lnTo>
                  <a:lnTo>
                    <a:pt x="27" y="420"/>
                  </a:lnTo>
                  <a:lnTo>
                    <a:pt x="13" y="381"/>
                  </a:lnTo>
                  <a:lnTo>
                    <a:pt x="3" y="338"/>
                  </a:lnTo>
                  <a:lnTo>
                    <a:pt x="0" y="295"/>
                  </a:lnTo>
                  <a:lnTo>
                    <a:pt x="3" y="252"/>
                  </a:lnTo>
                  <a:lnTo>
                    <a:pt x="13" y="210"/>
                  </a:lnTo>
                  <a:lnTo>
                    <a:pt x="27" y="171"/>
                  </a:lnTo>
                  <a:lnTo>
                    <a:pt x="47" y="135"/>
                  </a:lnTo>
                  <a:lnTo>
                    <a:pt x="73" y="101"/>
                  </a:lnTo>
                  <a:lnTo>
                    <a:pt x="101" y="72"/>
                  </a:lnTo>
                  <a:lnTo>
                    <a:pt x="135" y="47"/>
                  </a:lnTo>
                  <a:lnTo>
                    <a:pt x="171" y="27"/>
                  </a:lnTo>
                  <a:lnTo>
                    <a:pt x="210" y="12"/>
                  </a:lnTo>
                  <a:lnTo>
                    <a:pt x="253" y="3"/>
                  </a:lnTo>
                  <a:lnTo>
                    <a:pt x="296"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9" name="Freeform 157"/>
            <p:cNvSpPr>
              <a:spLocks noEditPoints="1"/>
            </p:cNvSpPr>
            <p:nvPr/>
          </p:nvSpPr>
          <p:spPr bwMode="auto">
            <a:xfrm>
              <a:off x="5487988" y="2389188"/>
              <a:ext cx="104775" cy="104775"/>
            </a:xfrm>
            <a:custGeom>
              <a:avLst/>
              <a:gdLst>
                <a:gd name="T0" fmla="*/ 267 w 593"/>
                <a:gd name="T1" fmla="*/ 158 h 591"/>
                <a:gd name="T2" fmla="*/ 216 w 593"/>
                <a:gd name="T3" fmla="*/ 180 h 591"/>
                <a:gd name="T4" fmla="*/ 179 w 593"/>
                <a:gd name="T5" fmla="*/ 219 h 591"/>
                <a:gd name="T6" fmla="*/ 158 w 593"/>
                <a:gd name="T7" fmla="*/ 269 h 591"/>
                <a:gd name="T8" fmla="*/ 158 w 593"/>
                <a:gd name="T9" fmla="*/ 322 h 591"/>
                <a:gd name="T10" fmla="*/ 181 w 593"/>
                <a:gd name="T11" fmla="*/ 372 h 591"/>
                <a:gd name="T12" fmla="*/ 220 w 593"/>
                <a:gd name="T13" fmla="*/ 411 h 591"/>
                <a:gd name="T14" fmla="*/ 270 w 593"/>
                <a:gd name="T15" fmla="*/ 433 h 591"/>
                <a:gd name="T16" fmla="*/ 324 w 593"/>
                <a:gd name="T17" fmla="*/ 433 h 591"/>
                <a:gd name="T18" fmla="*/ 373 w 593"/>
                <a:gd name="T19" fmla="*/ 411 h 591"/>
                <a:gd name="T20" fmla="*/ 412 w 593"/>
                <a:gd name="T21" fmla="*/ 372 h 591"/>
                <a:gd name="T22" fmla="*/ 435 w 593"/>
                <a:gd name="T23" fmla="*/ 322 h 591"/>
                <a:gd name="T24" fmla="*/ 435 w 593"/>
                <a:gd name="T25" fmla="*/ 269 h 591"/>
                <a:gd name="T26" fmla="*/ 412 w 593"/>
                <a:gd name="T27" fmla="*/ 219 h 591"/>
                <a:gd name="T28" fmla="*/ 373 w 593"/>
                <a:gd name="T29" fmla="*/ 180 h 591"/>
                <a:gd name="T30" fmla="*/ 324 w 593"/>
                <a:gd name="T31" fmla="*/ 158 h 591"/>
                <a:gd name="T32" fmla="*/ 297 w 593"/>
                <a:gd name="T33" fmla="*/ 0 h 591"/>
                <a:gd name="T34" fmla="*/ 382 w 593"/>
                <a:gd name="T35" fmla="*/ 12 h 591"/>
                <a:gd name="T36" fmla="*/ 458 w 593"/>
                <a:gd name="T37" fmla="*/ 47 h 591"/>
                <a:gd name="T38" fmla="*/ 520 w 593"/>
                <a:gd name="T39" fmla="*/ 101 h 591"/>
                <a:gd name="T40" fmla="*/ 565 w 593"/>
                <a:gd name="T41" fmla="*/ 171 h 591"/>
                <a:gd name="T42" fmla="*/ 590 w 593"/>
                <a:gd name="T43" fmla="*/ 252 h 591"/>
                <a:gd name="T44" fmla="*/ 590 w 593"/>
                <a:gd name="T45" fmla="*/ 338 h 591"/>
                <a:gd name="T46" fmla="*/ 565 w 593"/>
                <a:gd name="T47" fmla="*/ 420 h 591"/>
                <a:gd name="T48" fmla="*/ 520 w 593"/>
                <a:gd name="T49" fmla="*/ 488 h 591"/>
                <a:gd name="T50" fmla="*/ 458 w 593"/>
                <a:gd name="T51" fmla="*/ 543 h 591"/>
                <a:gd name="T52" fmla="*/ 382 w 593"/>
                <a:gd name="T53" fmla="*/ 578 h 591"/>
                <a:gd name="T54" fmla="*/ 297 w 593"/>
                <a:gd name="T55" fmla="*/ 591 h 591"/>
                <a:gd name="T56" fmla="*/ 211 w 593"/>
                <a:gd name="T57" fmla="*/ 578 h 591"/>
                <a:gd name="T58" fmla="*/ 135 w 593"/>
                <a:gd name="T59" fmla="*/ 543 h 591"/>
                <a:gd name="T60" fmla="*/ 73 w 593"/>
                <a:gd name="T61" fmla="*/ 489 h 591"/>
                <a:gd name="T62" fmla="*/ 28 w 593"/>
                <a:gd name="T63" fmla="*/ 420 h 591"/>
                <a:gd name="T64" fmla="*/ 3 w 593"/>
                <a:gd name="T65" fmla="*/ 338 h 591"/>
                <a:gd name="T66" fmla="*/ 3 w 593"/>
                <a:gd name="T67" fmla="*/ 252 h 591"/>
                <a:gd name="T68" fmla="*/ 27 w 593"/>
                <a:gd name="T69" fmla="*/ 171 h 591"/>
                <a:gd name="T70" fmla="*/ 73 w 593"/>
                <a:gd name="T71" fmla="*/ 101 h 591"/>
                <a:gd name="T72" fmla="*/ 135 w 593"/>
                <a:gd name="T73" fmla="*/ 47 h 591"/>
                <a:gd name="T74" fmla="*/ 211 w 593"/>
                <a:gd name="T75" fmla="*/ 12 h 591"/>
                <a:gd name="T76" fmla="*/ 297 w 593"/>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3" h="591">
                  <a:moveTo>
                    <a:pt x="297" y="156"/>
                  </a:moveTo>
                  <a:lnTo>
                    <a:pt x="267" y="158"/>
                  </a:lnTo>
                  <a:lnTo>
                    <a:pt x="240" y="167"/>
                  </a:lnTo>
                  <a:lnTo>
                    <a:pt x="216" y="180"/>
                  </a:lnTo>
                  <a:lnTo>
                    <a:pt x="195" y="198"/>
                  </a:lnTo>
                  <a:lnTo>
                    <a:pt x="179" y="219"/>
                  </a:lnTo>
                  <a:lnTo>
                    <a:pt x="166" y="242"/>
                  </a:lnTo>
                  <a:lnTo>
                    <a:pt x="158" y="269"/>
                  </a:lnTo>
                  <a:lnTo>
                    <a:pt x="156" y="296"/>
                  </a:lnTo>
                  <a:lnTo>
                    <a:pt x="158" y="322"/>
                  </a:lnTo>
                  <a:lnTo>
                    <a:pt x="167" y="349"/>
                  </a:lnTo>
                  <a:lnTo>
                    <a:pt x="181" y="372"/>
                  </a:lnTo>
                  <a:lnTo>
                    <a:pt x="199" y="393"/>
                  </a:lnTo>
                  <a:lnTo>
                    <a:pt x="220" y="411"/>
                  </a:lnTo>
                  <a:lnTo>
                    <a:pt x="243" y="425"/>
                  </a:lnTo>
                  <a:lnTo>
                    <a:pt x="270" y="433"/>
                  </a:lnTo>
                  <a:lnTo>
                    <a:pt x="297" y="436"/>
                  </a:lnTo>
                  <a:lnTo>
                    <a:pt x="324" y="433"/>
                  </a:lnTo>
                  <a:lnTo>
                    <a:pt x="350" y="425"/>
                  </a:lnTo>
                  <a:lnTo>
                    <a:pt x="373" y="411"/>
                  </a:lnTo>
                  <a:lnTo>
                    <a:pt x="394" y="393"/>
                  </a:lnTo>
                  <a:lnTo>
                    <a:pt x="412" y="372"/>
                  </a:lnTo>
                  <a:lnTo>
                    <a:pt x="426" y="349"/>
                  </a:lnTo>
                  <a:lnTo>
                    <a:pt x="435" y="322"/>
                  </a:lnTo>
                  <a:lnTo>
                    <a:pt x="438" y="296"/>
                  </a:lnTo>
                  <a:lnTo>
                    <a:pt x="435" y="269"/>
                  </a:lnTo>
                  <a:lnTo>
                    <a:pt x="426" y="242"/>
                  </a:lnTo>
                  <a:lnTo>
                    <a:pt x="412" y="219"/>
                  </a:lnTo>
                  <a:lnTo>
                    <a:pt x="394" y="198"/>
                  </a:lnTo>
                  <a:lnTo>
                    <a:pt x="373" y="180"/>
                  </a:lnTo>
                  <a:lnTo>
                    <a:pt x="350" y="167"/>
                  </a:lnTo>
                  <a:lnTo>
                    <a:pt x="324" y="158"/>
                  </a:lnTo>
                  <a:lnTo>
                    <a:pt x="297" y="156"/>
                  </a:lnTo>
                  <a:close/>
                  <a:moveTo>
                    <a:pt x="297" y="0"/>
                  </a:moveTo>
                  <a:lnTo>
                    <a:pt x="340" y="3"/>
                  </a:lnTo>
                  <a:lnTo>
                    <a:pt x="382" y="12"/>
                  </a:lnTo>
                  <a:lnTo>
                    <a:pt x="421" y="27"/>
                  </a:lnTo>
                  <a:lnTo>
                    <a:pt x="458" y="47"/>
                  </a:lnTo>
                  <a:lnTo>
                    <a:pt x="491" y="72"/>
                  </a:lnTo>
                  <a:lnTo>
                    <a:pt x="520" y="101"/>
                  </a:lnTo>
                  <a:lnTo>
                    <a:pt x="545" y="135"/>
                  </a:lnTo>
                  <a:lnTo>
                    <a:pt x="565" y="171"/>
                  </a:lnTo>
                  <a:lnTo>
                    <a:pt x="581" y="210"/>
                  </a:lnTo>
                  <a:lnTo>
                    <a:pt x="590" y="252"/>
                  </a:lnTo>
                  <a:lnTo>
                    <a:pt x="593" y="295"/>
                  </a:lnTo>
                  <a:lnTo>
                    <a:pt x="590" y="338"/>
                  </a:lnTo>
                  <a:lnTo>
                    <a:pt x="581" y="379"/>
                  </a:lnTo>
                  <a:lnTo>
                    <a:pt x="565" y="420"/>
                  </a:lnTo>
                  <a:lnTo>
                    <a:pt x="545" y="455"/>
                  </a:lnTo>
                  <a:lnTo>
                    <a:pt x="520" y="488"/>
                  </a:lnTo>
                  <a:lnTo>
                    <a:pt x="491" y="518"/>
                  </a:lnTo>
                  <a:lnTo>
                    <a:pt x="458" y="543"/>
                  </a:lnTo>
                  <a:lnTo>
                    <a:pt x="421" y="563"/>
                  </a:lnTo>
                  <a:lnTo>
                    <a:pt x="382" y="578"/>
                  </a:lnTo>
                  <a:lnTo>
                    <a:pt x="340" y="587"/>
                  </a:lnTo>
                  <a:lnTo>
                    <a:pt x="297" y="591"/>
                  </a:lnTo>
                  <a:lnTo>
                    <a:pt x="253" y="587"/>
                  </a:lnTo>
                  <a:lnTo>
                    <a:pt x="211" y="578"/>
                  </a:lnTo>
                  <a:lnTo>
                    <a:pt x="172" y="563"/>
                  </a:lnTo>
                  <a:lnTo>
                    <a:pt x="135" y="543"/>
                  </a:lnTo>
                  <a:lnTo>
                    <a:pt x="102" y="518"/>
                  </a:lnTo>
                  <a:lnTo>
                    <a:pt x="73" y="489"/>
                  </a:lnTo>
                  <a:lnTo>
                    <a:pt x="48" y="455"/>
                  </a:lnTo>
                  <a:lnTo>
                    <a:pt x="28" y="420"/>
                  </a:lnTo>
                  <a:lnTo>
                    <a:pt x="12" y="381"/>
                  </a:lnTo>
                  <a:lnTo>
                    <a:pt x="3" y="338"/>
                  </a:lnTo>
                  <a:lnTo>
                    <a:pt x="0" y="295"/>
                  </a:lnTo>
                  <a:lnTo>
                    <a:pt x="3" y="252"/>
                  </a:lnTo>
                  <a:lnTo>
                    <a:pt x="12" y="210"/>
                  </a:lnTo>
                  <a:lnTo>
                    <a:pt x="27" y="171"/>
                  </a:lnTo>
                  <a:lnTo>
                    <a:pt x="48" y="135"/>
                  </a:lnTo>
                  <a:lnTo>
                    <a:pt x="73" y="101"/>
                  </a:lnTo>
                  <a:lnTo>
                    <a:pt x="102" y="72"/>
                  </a:lnTo>
                  <a:lnTo>
                    <a:pt x="135" y="47"/>
                  </a:lnTo>
                  <a:lnTo>
                    <a:pt x="172" y="27"/>
                  </a:lnTo>
                  <a:lnTo>
                    <a:pt x="211" y="12"/>
                  </a:lnTo>
                  <a:lnTo>
                    <a:pt x="253" y="3"/>
                  </a:lnTo>
                  <a:lnTo>
                    <a:pt x="29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sp>
        <p:nvSpPr>
          <p:cNvPr id="2" name="文本框 1"/>
          <p:cNvSpPr txBox="1"/>
          <p:nvPr/>
        </p:nvSpPr>
        <p:spPr>
          <a:xfrm>
            <a:off x="11124565" y="2783840"/>
            <a:ext cx="12101195" cy="9570720"/>
          </a:xfrm>
          <a:prstGeom prst="rect">
            <a:avLst/>
          </a:prstGeom>
          <a:noFill/>
        </p:spPr>
        <p:txBody>
          <a:bodyPr wrap="square" rtlCol="0">
            <a:spAutoFit/>
          </a:bodyPr>
          <a:lstStyle/>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在林凌老师的带队下，我们来到了福州市鼓楼区人民法院在此期间，进行以下工作：</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（1）通过协助法官完成相应的工作，了解法院的基本制度；</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（2）通过整理和阅读卷宗，了解案件类型，学习阅卷、调查取证、梳理证据材料、学习撰写法律文书的基本方法和写作思路；</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（3）参加开庭审理，学习并掌握诉讼流程；</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（4）接受法院的相关培训，不断寻找自己的不足并定期更新改进计划；</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（5）协助带教法官撰写法律文书；</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（6）按照要求完成带教法官发布的工作任务；</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（7）定期对工作进行记录，并总结工作经验；</a:t>
            </a:r>
            <a:endParaRPr lang="zh-CN" altLang="en-US" sz="4400" dirty="0">
              <a:latin typeface="仿宋" panose="02010609060101010101" charset="-122"/>
              <a:ea typeface="仿宋" panose="02010609060101010101" charset="-122"/>
              <a:cs typeface="仿宋" panose="02010609060101010101" charset="-122"/>
            </a:endParaRPr>
          </a:p>
          <a:p>
            <a:pPr indent="720090" algn="just" fontAlgn="auto">
              <a:lnSpc>
                <a:spcPct val="100000"/>
              </a:lnSpc>
            </a:pPr>
            <a:r>
              <a:rPr lang="zh-CN" altLang="en-US" sz="4400" dirty="0">
                <a:latin typeface="仿宋" panose="02010609060101010101" charset="-122"/>
                <a:ea typeface="仿宋" panose="02010609060101010101" charset="-122"/>
                <a:cs typeface="仿宋" panose="02010609060101010101" charset="-122"/>
              </a:rPr>
              <a:t>（8）认真填写实习手册。</a:t>
            </a:r>
            <a:endParaRPr lang="zh-CN" altLang="en-US" sz="4400" dirty="0">
              <a:latin typeface="仿宋" panose="02010609060101010101" charset="-122"/>
              <a:ea typeface="仿宋" panose="02010609060101010101" charset="-122"/>
              <a:cs typeface="仿宋" panose="02010609060101010101" charset="-122"/>
            </a:endParaRPr>
          </a:p>
        </p:txBody>
      </p:sp>
      <p:pic>
        <p:nvPicPr>
          <p:cNvPr id="5" name="图片 4" descr="5"/>
          <p:cNvPicPr>
            <a:picLocks noChangeAspect="1"/>
          </p:cNvPicPr>
          <p:nvPr/>
        </p:nvPicPr>
        <p:blipFill>
          <a:blip r:embed="rId1"/>
          <a:stretch>
            <a:fillRect/>
          </a:stretch>
        </p:blipFill>
        <p:spPr>
          <a:xfrm>
            <a:off x="18723239" y="-808038"/>
            <a:ext cx="5890260" cy="4156075"/>
          </a:xfrm>
          <a:prstGeom prst="rect">
            <a:avLst/>
          </a:prstGeom>
        </p:spPr>
      </p:pic>
      <p:pic>
        <p:nvPicPr>
          <p:cNvPr id="6" name="图片 5"/>
          <p:cNvPicPr>
            <a:picLocks noChangeAspect="1"/>
          </p:cNvPicPr>
          <p:nvPr/>
        </p:nvPicPr>
        <p:blipFill>
          <a:blip r:embed="rId2"/>
          <a:stretch>
            <a:fillRect/>
          </a:stretch>
        </p:blipFill>
        <p:spPr>
          <a:xfrm>
            <a:off x="869950" y="3827780"/>
            <a:ext cx="9977120" cy="7482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500" fill="hold"/>
                                        <p:tgtEl>
                                          <p:spTgt spid="60"/>
                                        </p:tgtEl>
                                        <p:attrNameLst>
                                          <p:attrName>ppt_w</p:attrName>
                                        </p:attrNameLst>
                                      </p:cBhvr>
                                      <p:tavLst>
                                        <p:tav tm="0">
                                          <p:val>
                                            <p:fltVal val="0"/>
                                          </p:val>
                                        </p:tav>
                                        <p:tav tm="100000">
                                          <p:val>
                                            <p:strVal val="#ppt_w"/>
                                          </p:val>
                                        </p:tav>
                                      </p:tavLst>
                                    </p:anim>
                                    <p:anim calcmode="lin" valueType="num">
                                      <p:cBhvr>
                                        <p:cTn id="20" dur="500" fill="hold"/>
                                        <p:tgtEl>
                                          <p:spTgt spid="60"/>
                                        </p:tgtEl>
                                        <p:attrNameLst>
                                          <p:attrName>ppt_h</p:attrName>
                                        </p:attrNameLst>
                                      </p:cBhvr>
                                      <p:tavLst>
                                        <p:tav tm="0">
                                          <p:val>
                                            <p:fltVal val="0"/>
                                          </p:val>
                                        </p:tav>
                                        <p:tav tm="100000">
                                          <p:val>
                                            <p:strVal val="#ppt_h"/>
                                          </p:val>
                                        </p:tav>
                                      </p:tavLst>
                                    </p:anim>
                                    <p:animEffect transition="in" filter="fade">
                                      <p:cBhvr>
                                        <p:cTn id="21" dur="500"/>
                                        <p:tgtEl>
                                          <p:spTgt spid="6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fltVal val="0"/>
                                          </p:val>
                                        </p:tav>
                                        <p:tav tm="100000">
                                          <p:val>
                                            <p:strVal val="#ppt_w"/>
                                          </p:val>
                                        </p:tav>
                                      </p:tavLst>
                                    </p:anim>
                                    <p:anim calcmode="lin" valueType="num">
                                      <p:cBhvr>
                                        <p:cTn id="26" dur="500" fill="hold"/>
                                        <p:tgtEl>
                                          <p:spTgt spid="61"/>
                                        </p:tgtEl>
                                        <p:attrNameLst>
                                          <p:attrName>ppt_h</p:attrName>
                                        </p:attrNameLst>
                                      </p:cBhvr>
                                      <p:tavLst>
                                        <p:tav tm="0">
                                          <p:val>
                                            <p:fltVal val="0"/>
                                          </p:val>
                                        </p:tav>
                                        <p:tav tm="100000">
                                          <p:val>
                                            <p:strVal val="#ppt_h"/>
                                          </p:val>
                                        </p:tav>
                                      </p:tavLst>
                                    </p:anim>
                                    <p:animEffect transition="in" filter="fade">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0" y="1270000"/>
            <a:ext cx="8458200" cy="0"/>
          </a:xfrm>
          <a:prstGeom prst="line">
            <a:avLst/>
          </a:prstGeom>
          <a:ln>
            <a:solidFill>
              <a:srgbClr val="E3CAB4"/>
            </a:solidFill>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5925800" y="1270000"/>
            <a:ext cx="8458200" cy="0"/>
          </a:xfrm>
          <a:prstGeom prst="line">
            <a:avLst/>
          </a:prstGeom>
          <a:ln>
            <a:solidFill>
              <a:srgbClr val="E3CAB4"/>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0474962" y="690584"/>
            <a:ext cx="3434080" cy="1076325"/>
          </a:xfrm>
          <a:prstGeom prst="rect">
            <a:avLst/>
          </a:prstGeom>
          <a:noFill/>
        </p:spPr>
        <p:txBody>
          <a:bodyPr wrap="none" rtlCol="0">
            <a:spAutoFit/>
            <a:scene3d>
              <a:camera prst="orthographicFront"/>
              <a:lightRig rig="threePt" dir="t"/>
            </a:scene3d>
            <a:sp3d contourW="12700"/>
          </a:bodyPr>
          <a:lstStyle/>
          <a:p>
            <a:pPr algn="ctr"/>
            <a:r>
              <a:rPr lang="zh-CN" altLang="en-US" sz="6400" dirty="0">
                <a:ea typeface="字魂58号-创中黑" panose="00000500000000000000" pitchFamily="2" charset="-122"/>
                <a:sym typeface="字魂58号-创中黑" panose="00000500000000000000" pitchFamily="2" charset="-122"/>
              </a:rPr>
              <a:t>实习总结</a:t>
            </a:r>
            <a:endParaRPr lang="zh-CN" altLang="en-US" sz="6400" dirty="0">
              <a:ea typeface="字魂58号-创中黑" panose="00000500000000000000" pitchFamily="2" charset="-122"/>
              <a:sym typeface="字魂58号-创中黑" panose="00000500000000000000" pitchFamily="2" charset="-122"/>
            </a:endParaRPr>
          </a:p>
        </p:txBody>
      </p:sp>
      <p:grpSp>
        <p:nvGrpSpPr>
          <p:cNvPr id="53" name="Group 36"/>
          <p:cNvGrpSpPr/>
          <p:nvPr/>
        </p:nvGrpSpPr>
        <p:grpSpPr>
          <a:xfrm>
            <a:off x="8771782" y="5127544"/>
            <a:ext cx="1219202" cy="1219202"/>
            <a:chOff x="2517775" y="2660650"/>
            <a:chExt cx="609601" cy="609601"/>
          </a:xfrm>
          <a:solidFill>
            <a:schemeClr val="bg1"/>
          </a:solidFill>
        </p:grpSpPr>
        <p:sp>
          <p:nvSpPr>
            <p:cNvPr id="54" name="Freeform 45"/>
            <p:cNvSpPr/>
            <p:nvPr/>
          </p:nvSpPr>
          <p:spPr bwMode="auto">
            <a:xfrm>
              <a:off x="2517775" y="2954338"/>
              <a:ext cx="592138" cy="315913"/>
            </a:xfrm>
            <a:custGeom>
              <a:avLst/>
              <a:gdLst>
                <a:gd name="T0" fmla="*/ 147 w 3357"/>
                <a:gd name="T1" fmla="*/ 7 h 1793"/>
                <a:gd name="T2" fmla="*/ 150 w 3357"/>
                <a:gd name="T3" fmla="*/ 170 h 1793"/>
                <a:gd name="T4" fmla="*/ 176 w 3357"/>
                <a:gd name="T5" fmla="*/ 372 h 1793"/>
                <a:gd name="T6" fmla="*/ 228 w 3357"/>
                <a:gd name="T7" fmla="*/ 566 h 1793"/>
                <a:gd name="T8" fmla="*/ 301 w 3357"/>
                <a:gd name="T9" fmla="*/ 749 h 1793"/>
                <a:gd name="T10" fmla="*/ 396 w 3357"/>
                <a:gd name="T11" fmla="*/ 919 h 1793"/>
                <a:gd name="T12" fmla="*/ 511 w 3357"/>
                <a:gd name="T13" fmla="*/ 1077 h 1793"/>
                <a:gd name="T14" fmla="*/ 644 w 3357"/>
                <a:gd name="T15" fmla="*/ 1217 h 1793"/>
                <a:gd name="T16" fmla="*/ 793 w 3357"/>
                <a:gd name="T17" fmla="*/ 1341 h 1793"/>
                <a:gd name="T18" fmla="*/ 957 w 3357"/>
                <a:gd name="T19" fmla="*/ 1446 h 1793"/>
                <a:gd name="T20" fmla="*/ 1134 w 3357"/>
                <a:gd name="T21" fmla="*/ 1531 h 1793"/>
                <a:gd name="T22" fmla="*/ 1322 w 3357"/>
                <a:gd name="T23" fmla="*/ 1593 h 1793"/>
                <a:gd name="T24" fmla="*/ 1521 w 3357"/>
                <a:gd name="T25" fmla="*/ 1632 h 1793"/>
                <a:gd name="T26" fmla="*/ 1726 w 3357"/>
                <a:gd name="T27" fmla="*/ 1646 h 1793"/>
                <a:gd name="T28" fmla="*/ 1919 w 3357"/>
                <a:gd name="T29" fmla="*/ 1634 h 1793"/>
                <a:gd name="T30" fmla="*/ 2104 w 3357"/>
                <a:gd name="T31" fmla="*/ 1599 h 1793"/>
                <a:gd name="T32" fmla="*/ 2284 w 3357"/>
                <a:gd name="T33" fmla="*/ 1544 h 1793"/>
                <a:gd name="T34" fmla="*/ 2454 w 3357"/>
                <a:gd name="T35" fmla="*/ 1467 h 1793"/>
                <a:gd name="T36" fmla="*/ 2615 w 3357"/>
                <a:gd name="T37" fmla="*/ 1372 h 1793"/>
                <a:gd name="T38" fmla="*/ 2764 w 3357"/>
                <a:gd name="T39" fmla="*/ 1256 h 1793"/>
                <a:gd name="T40" fmla="*/ 2899 w 3357"/>
                <a:gd name="T41" fmla="*/ 1124 h 1793"/>
                <a:gd name="T42" fmla="*/ 3039 w 3357"/>
                <a:gd name="T43" fmla="*/ 936 h 1793"/>
                <a:gd name="T44" fmla="*/ 2676 w 3357"/>
                <a:gd name="T45" fmla="*/ 853 h 1793"/>
                <a:gd name="T46" fmla="*/ 3197 w 3357"/>
                <a:gd name="T47" fmla="*/ 756 h 1793"/>
                <a:gd name="T48" fmla="*/ 3233 w 3357"/>
                <a:gd name="T49" fmla="*/ 770 h 1793"/>
                <a:gd name="T50" fmla="*/ 3256 w 3357"/>
                <a:gd name="T51" fmla="*/ 798 h 1793"/>
                <a:gd name="T52" fmla="*/ 3357 w 3357"/>
                <a:gd name="T53" fmla="*/ 1315 h 1793"/>
                <a:gd name="T54" fmla="*/ 3152 w 3357"/>
                <a:gd name="T55" fmla="*/ 1037 h 1793"/>
                <a:gd name="T56" fmla="*/ 3021 w 3357"/>
                <a:gd name="T57" fmla="*/ 1215 h 1793"/>
                <a:gd name="T58" fmla="*/ 2880 w 3357"/>
                <a:gd name="T59" fmla="*/ 1354 h 1793"/>
                <a:gd name="T60" fmla="*/ 2727 w 3357"/>
                <a:gd name="T61" fmla="*/ 1476 h 1793"/>
                <a:gd name="T62" fmla="*/ 2563 w 3357"/>
                <a:gd name="T63" fmla="*/ 1578 h 1793"/>
                <a:gd name="T64" fmla="*/ 2390 w 3357"/>
                <a:gd name="T65" fmla="*/ 1661 h 1793"/>
                <a:gd name="T66" fmla="*/ 2208 w 3357"/>
                <a:gd name="T67" fmla="*/ 1724 h 1793"/>
                <a:gd name="T68" fmla="*/ 2019 w 3357"/>
                <a:gd name="T69" fmla="*/ 1767 h 1793"/>
                <a:gd name="T70" fmla="*/ 1825 w 3357"/>
                <a:gd name="T71" fmla="*/ 1789 h 1793"/>
                <a:gd name="T72" fmla="*/ 1621 w 3357"/>
                <a:gd name="T73" fmla="*/ 1789 h 1793"/>
                <a:gd name="T74" fmla="*/ 1416 w 3357"/>
                <a:gd name="T75" fmla="*/ 1764 h 1793"/>
                <a:gd name="T76" fmla="*/ 1219 w 3357"/>
                <a:gd name="T77" fmla="*/ 1717 h 1793"/>
                <a:gd name="T78" fmla="*/ 1031 w 3357"/>
                <a:gd name="T79" fmla="*/ 1647 h 1793"/>
                <a:gd name="T80" fmla="*/ 855 w 3357"/>
                <a:gd name="T81" fmla="*/ 1556 h 1793"/>
                <a:gd name="T82" fmla="*/ 691 w 3357"/>
                <a:gd name="T83" fmla="*/ 1448 h 1793"/>
                <a:gd name="T84" fmla="*/ 541 w 3357"/>
                <a:gd name="T85" fmla="*/ 1321 h 1793"/>
                <a:gd name="T86" fmla="*/ 405 w 3357"/>
                <a:gd name="T87" fmla="*/ 1178 h 1793"/>
                <a:gd name="T88" fmla="*/ 288 w 3357"/>
                <a:gd name="T89" fmla="*/ 1022 h 1793"/>
                <a:gd name="T90" fmla="*/ 188 w 3357"/>
                <a:gd name="T91" fmla="*/ 851 h 1793"/>
                <a:gd name="T92" fmla="*/ 108 w 3357"/>
                <a:gd name="T93" fmla="*/ 669 h 1793"/>
                <a:gd name="T94" fmla="*/ 49 w 3357"/>
                <a:gd name="T95" fmla="*/ 476 h 1793"/>
                <a:gd name="T96" fmla="*/ 13 w 3357"/>
                <a:gd name="T97" fmla="*/ 274 h 1793"/>
                <a:gd name="T98" fmla="*/ 0 w 3357"/>
                <a:gd name="T99" fmla="*/ 65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7" h="1793">
                  <a:moveTo>
                    <a:pt x="0" y="0"/>
                  </a:moveTo>
                  <a:lnTo>
                    <a:pt x="147" y="7"/>
                  </a:lnTo>
                  <a:lnTo>
                    <a:pt x="147" y="65"/>
                  </a:lnTo>
                  <a:lnTo>
                    <a:pt x="150" y="170"/>
                  </a:lnTo>
                  <a:lnTo>
                    <a:pt x="161" y="272"/>
                  </a:lnTo>
                  <a:lnTo>
                    <a:pt x="176" y="372"/>
                  </a:lnTo>
                  <a:lnTo>
                    <a:pt x="198" y="471"/>
                  </a:lnTo>
                  <a:lnTo>
                    <a:pt x="228" y="566"/>
                  </a:lnTo>
                  <a:lnTo>
                    <a:pt x="261" y="659"/>
                  </a:lnTo>
                  <a:lnTo>
                    <a:pt x="301" y="749"/>
                  </a:lnTo>
                  <a:lnTo>
                    <a:pt x="346" y="836"/>
                  </a:lnTo>
                  <a:lnTo>
                    <a:pt x="396" y="919"/>
                  </a:lnTo>
                  <a:lnTo>
                    <a:pt x="452" y="1000"/>
                  </a:lnTo>
                  <a:lnTo>
                    <a:pt x="511" y="1077"/>
                  </a:lnTo>
                  <a:lnTo>
                    <a:pt x="575" y="1149"/>
                  </a:lnTo>
                  <a:lnTo>
                    <a:pt x="644" y="1217"/>
                  </a:lnTo>
                  <a:lnTo>
                    <a:pt x="716" y="1281"/>
                  </a:lnTo>
                  <a:lnTo>
                    <a:pt x="793" y="1341"/>
                  </a:lnTo>
                  <a:lnTo>
                    <a:pt x="874" y="1396"/>
                  </a:lnTo>
                  <a:lnTo>
                    <a:pt x="957" y="1446"/>
                  </a:lnTo>
                  <a:lnTo>
                    <a:pt x="1044" y="1491"/>
                  </a:lnTo>
                  <a:lnTo>
                    <a:pt x="1134" y="1531"/>
                  </a:lnTo>
                  <a:lnTo>
                    <a:pt x="1227" y="1565"/>
                  </a:lnTo>
                  <a:lnTo>
                    <a:pt x="1322" y="1593"/>
                  </a:lnTo>
                  <a:lnTo>
                    <a:pt x="1420" y="1616"/>
                  </a:lnTo>
                  <a:lnTo>
                    <a:pt x="1521" y="1632"/>
                  </a:lnTo>
                  <a:lnTo>
                    <a:pt x="1622" y="1642"/>
                  </a:lnTo>
                  <a:lnTo>
                    <a:pt x="1726" y="1646"/>
                  </a:lnTo>
                  <a:lnTo>
                    <a:pt x="1823" y="1642"/>
                  </a:lnTo>
                  <a:lnTo>
                    <a:pt x="1919" y="1634"/>
                  </a:lnTo>
                  <a:lnTo>
                    <a:pt x="2012" y="1619"/>
                  </a:lnTo>
                  <a:lnTo>
                    <a:pt x="2104" y="1599"/>
                  </a:lnTo>
                  <a:lnTo>
                    <a:pt x="2196" y="1574"/>
                  </a:lnTo>
                  <a:lnTo>
                    <a:pt x="2284" y="1544"/>
                  </a:lnTo>
                  <a:lnTo>
                    <a:pt x="2370" y="1508"/>
                  </a:lnTo>
                  <a:lnTo>
                    <a:pt x="2454" y="1467"/>
                  </a:lnTo>
                  <a:lnTo>
                    <a:pt x="2536" y="1422"/>
                  </a:lnTo>
                  <a:lnTo>
                    <a:pt x="2615" y="1372"/>
                  </a:lnTo>
                  <a:lnTo>
                    <a:pt x="2690" y="1316"/>
                  </a:lnTo>
                  <a:lnTo>
                    <a:pt x="2764" y="1256"/>
                  </a:lnTo>
                  <a:lnTo>
                    <a:pt x="2833" y="1192"/>
                  </a:lnTo>
                  <a:lnTo>
                    <a:pt x="2899" y="1124"/>
                  </a:lnTo>
                  <a:lnTo>
                    <a:pt x="2961" y="1050"/>
                  </a:lnTo>
                  <a:lnTo>
                    <a:pt x="3039" y="936"/>
                  </a:lnTo>
                  <a:lnTo>
                    <a:pt x="2704" y="1000"/>
                  </a:lnTo>
                  <a:lnTo>
                    <a:pt x="2676" y="853"/>
                  </a:lnTo>
                  <a:lnTo>
                    <a:pt x="3176" y="757"/>
                  </a:lnTo>
                  <a:lnTo>
                    <a:pt x="3197" y="756"/>
                  </a:lnTo>
                  <a:lnTo>
                    <a:pt x="3217" y="760"/>
                  </a:lnTo>
                  <a:lnTo>
                    <a:pt x="3233" y="770"/>
                  </a:lnTo>
                  <a:lnTo>
                    <a:pt x="3247" y="783"/>
                  </a:lnTo>
                  <a:lnTo>
                    <a:pt x="3256" y="798"/>
                  </a:lnTo>
                  <a:lnTo>
                    <a:pt x="3262" y="815"/>
                  </a:lnTo>
                  <a:lnTo>
                    <a:pt x="3357" y="1315"/>
                  </a:lnTo>
                  <a:lnTo>
                    <a:pt x="3210" y="1344"/>
                  </a:lnTo>
                  <a:lnTo>
                    <a:pt x="3152" y="1037"/>
                  </a:lnTo>
                  <a:lnTo>
                    <a:pt x="3086" y="1138"/>
                  </a:lnTo>
                  <a:lnTo>
                    <a:pt x="3021" y="1215"/>
                  </a:lnTo>
                  <a:lnTo>
                    <a:pt x="2952" y="1287"/>
                  </a:lnTo>
                  <a:lnTo>
                    <a:pt x="2880" y="1354"/>
                  </a:lnTo>
                  <a:lnTo>
                    <a:pt x="2805" y="1417"/>
                  </a:lnTo>
                  <a:lnTo>
                    <a:pt x="2727" y="1476"/>
                  </a:lnTo>
                  <a:lnTo>
                    <a:pt x="2646" y="1529"/>
                  </a:lnTo>
                  <a:lnTo>
                    <a:pt x="2563" y="1578"/>
                  </a:lnTo>
                  <a:lnTo>
                    <a:pt x="2478" y="1623"/>
                  </a:lnTo>
                  <a:lnTo>
                    <a:pt x="2390" y="1661"/>
                  </a:lnTo>
                  <a:lnTo>
                    <a:pt x="2300" y="1696"/>
                  </a:lnTo>
                  <a:lnTo>
                    <a:pt x="2208" y="1724"/>
                  </a:lnTo>
                  <a:lnTo>
                    <a:pt x="2115" y="1749"/>
                  </a:lnTo>
                  <a:lnTo>
                    <a:pt x="2019" y="1767"/>
                  </a:lnTo>
                  <a:lnTo>
                    <a:pt x="1923" y="1781"/>
                  </a:lnTo>
                  <a:lnTo>
                    <a:pt x="1825" y="1789"/>
                  </a:lnTo>
                  <a:lnTo>
                    <a:pt x="1726" y="1793"/>
                  </a:lnTo>
                  <a:lnTo>
                    <a:pt x="1621" y="1789"/>
                  </a:lnTo>
                  <a:lnTo>
                    <a:pt x="1517" y="1780"/>
                  </a:lnTo>
                  <a:lnTo>
                    <a:pt x="1416" y="1764"/>
                  </a:lnTo>
                  <a:lnTo>
                    <a:pt x="1316" y="1743"/>
                  </a:lnTo>
                  <a:lnTo>
                    <a:pt x="1219" y="1717"/>
                  </a:lnTo>
                  <a:lnTo>
                    <a:pt x="1124" y="1684"/>
                  </a:lnTo>
                  <a:lnTo>
                    <a:pt x="1031" y="1647"/>
                  </a:lnTo>
                  <a:lnTo>
                    <a:pt x="941" y="1605"/>
                  </a:lnTo>
                  <a:lnTo>
                    <a:pt x="855" y="1556"/>
                  </a:lnTo>
                  <a:lnTo>
                    <a:pt x="771" y="1505"/>
                  </a:lnTo>
                  <a:lnTo>
                    <a:pt x="691" y="1448"/>
                  </a:lnTo>
                  <a:lnTo>
                    <a:pt x="613" y="1386"/>
                  </a:lnTo>
                  <a:lnTo>
                    <a:pt x="541" y="1321"/>
                  </a:lnTo>
                  <a:lnTo>
                    <a:pt x="471" y="1252"/>
                  </a:lnTo>
                  <a:lnTo>
                    <a:pt x="405" y="1178"/>
                  </a:lnTo>
                  <a:lnTo>
                    <a:pt x="344" y="1102"/>
                  </a:lnTo>
                  <a:lnTo>
                    <a:pt x="288" y="1022"/>
                  </a:lnTo>
                  <a:lnTo>
                    <a:pt x="235" y="938"/>
                  </a:lnTo>
                  <a:lnTo>
                    <a:pt x="188" y="851"/>
                  </a:lnTo>
                  <a:lnTo>
                    <a:pt x="146" y="762"/>
                  </a:lnTo>
                  <a:lnTo>
                    <a:pt x="108" y="669"/>
                  </a:lnTo>
                  <a:lnTo>
                    <a:pt x="76" y="574"/>
                  </a:lnTo>
                  <a:lnTo>
                    <a:pt x="49" y="476"/>
                  </a:lnTo>
                  <a:lnTo>
                    <a:pt x="28" y="376"/>
                  </a:lnTo>
                  <a:lnTo>
                    <a:pt x="13" y="274"/>
                  </a:lnTo>
                  <a:lnTo>
                    <a:pt x="3" y="171"/>
                  </a:lnTo>
                  <a:lnTo>
                    <a:pt x="0" y="65"/>
                  </a:lnTo>
                  <a:lnTo>
                    <a:pt x="0"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5" name="Freeform 46"/>
            <p:cNvSpPr/>
            <p:nvPr/>
          </p:nvSpPr>
          <p:spPr bwMode="auto">
            <a:xfrm>
              <a:off x="2535238" y="2660650"/>
              <a:ext cx="592138" cy="317500"/>
            </a:xfrm>
            <a:custGeom>
              <a:avLst/>
              <a:gdLst>
                <a:gd name="T0" fmla="*/ 1729 w 3351"/>
                <a:gd name="T1" fmla="*/ 3 h 1793"/>
                <a:gd name="T2" fmla="*/ 1935 w 3351"/>
                <a:gd name="T3" fmla="*/ 28 h 1793"/>
                <a:gd name="T4" fmla="*/ 2132 w 3351"/>
                <a:gd name="T5" fmla="*/ 76 h 1793"/>
                <a:gd name="T6" fmla="*/ 2320 w 3351"/>
                <a:gd name="T7" fmla="*/ 145 h 1793"/>
                <a:gd name="T8" fmla="*/ 2496 w 3351"/>
                <a:gd name="T9" fmla="*/ 235 h 1793"/>
                <a:gd name="T10" fmla="*/ 2660 w 3351"/>
                <a:gd name="T11" fmla="*/ 345 h 1793"/>
                <a:gd name="T12" fmla="*/ 2810 w 3351"/>
                <a:gd name="T13" fmla="*/ 471 h 1793"/>
                <a:gd name="T14" fmla="*/ 2946 w 3351"/>
                <a:gd name="T15" fmla="*/ 613 h 1793"/>
                <a:gd name="T16" fmla="*/ 3063 w 3351"/>
                <a:gd name="T17" fmla="*/ 771 h 1793"/>
                <a:gd name="T18" fmla="*/ 3163 w 3351"/>
                <a:gd name="T19" fmla="*/ 941 h 1793"/>
                <a:gd name="T20" fmla="*/ 3243 w 3351"/>
                <a:gd name="T21" fmla="*/ 1124 h 1793"/>
                <a:gd name="T22" fmla="*/ 3302 w 3351"/>
                <a:gd name="T23" fmla="*/ 1316 h 1793"/>
                <a:gd name="T24" fmla="*/ 3338 w 3351"/>
                <a:gd name="T25" fmla="*/ 1517 h 1793"/>
                <a:gd name="T26" fmla="*/ 3351 w 3351"/>
                <a:gd name="T27" fmla="*/ 1726 h 1793"/>
                <a:gd name="T28" fmla="*/ 3204 w 3351"/>
                <a:gd name="T29" fmla="*/ 1785 h 1793"/>
                <a:gd name="T30" fmla="*/ 3201 w 3351"/>
                <a:gd name="T31" fmla="*/ 1622 h 1793"/>
                <a:gd name="T32" fmla="*/ 3174 w 3351"/>
                <a:gd name="T33" fmla="*/ 1420 h 1793"/>
                <a:gd name="T34" fmla="*/ 3123 w 3351"/>
                <a:gd name="T35" fmla="*/ 1227 h 1793"/>
                <a:gd name="T36" fmla="*/ 3050 w 3351"/>
                <a:gd name="T37" fmla="*/ 1044 h 1793"/>
                <a:gd name="T38" fmla="*/ 2955 w 3351"/>
                <a:gd name="T39" fmla="*/ 873 h 1793"/>
                <a:gd name="T40" fmla="*/ 2839 w 3351"/>
                <a:gd name="T41" fmla="*/ 716 h 1793"/>
                <a:gd name="T42" fmla="*/ 2707 w 3351"/>
                <a:gd name="T43" fmla="*/ 576 h 1793"/>
                <a:gd name="T44" fmla="*/ 2558 w 3351"/>
                <a:gd name="T45" fmla="*/ 452 h 1793"/>
                <a:gd name="T46" fmla="*/ 2394 w 3351"/>
                <a:gd name="T47" fmla="*/ 346 h 1793"/>
                <a:gd name="T48" fmla="*/ 2217 w 3351"/>
                <a:gd name="T49" fmla="*/ 262 h 1793"/>
                <a:gd name="T50" fmla="*/ 2029 w 3351"/>
                <a:gd name="T51" fmla="*/ 199 h 1793"/>
                <a:gd name="T52" fmla="*/ 1830 w 3351"/>
                <a:gd name="T53" fmla="*/ 160 h 1793"/>
                <a:gd name="T54" fmla="*/ 1623 w 3351"/>
                <a:gd name="T55" fmla="*/ 147 h 1793"/>
                <a:gd name="T56" fmla="*/ 1432 w 3351"/>
                <a:gd name="T57" fmla="*/ 159 h 1793"/>
                <a:gd name="T58" fmla="*/ 1246 w 3351"/>
                <a:gd name="T59" fmla="*/ 192 h 1793"/>
                <a:gd name="T60" fmla="*/ 1067 w 3351"/>
                <a:gd name="T61" fmla="*/ 249 h 1793"/>
                <a:gd name="T62" fmla="*/ 897 w 3351"/>
                <a:gd name="T63" fmla="*/ 325 h 1793"/>
                <a:gd name="T64" fmla="*/ 736 w 3351"/>
                <a:gd name="T65" fmla="*/ 421 h 1793"/>
                <a:gd name="T66" fmla="*/ 588 w 3351"/>
                <a:gd name="T67" fmla="*/ 537 h 1793"/>
                <a:gd name="T68" fmla="*/ 453 w 3351"/>
                <a:gd name="T69" fmla="*/ 670 h 1793"/>
                <a:gd name="T70" fmla="*/ 317 w 3351"/>
                <a:gd name="T71" fmla="*/ 851 h 1793"/>
                <a:gd name="T72" fmla="*/ 684 w 3351"/>
                <a:gd name="T73" fmla="*/ 934 h 1793"/>
                <a:gd name="T74" fmla="*/ 160 w 3351"/>
                <a:gd name="T75" fmla="*/ 1029 h 1793"/>
                <a:gd name="T76" fmla="*/ 120 w 3351"/>
                <a:gd name="T77" fmla="*/ 1016 h 1793"/>
                <a:gd name="T78" fmla="*/ 94 w 3351"/>
                <a:gd name="T79" fmla="*/ 988 h 1793"/>
                <a:gd name="T80" fmla="*/ 0 w 3351"/>
                <a:gd name="T81" fmla="*/ 471 h 1793"/>
                <a:gd name="T82" fmla="*/ 206 w 3351"/>
                <a:gd name="T83" fmla="*/ 745 h 1793"/>
                <a:gd name="T84" fmla="*/ 330 w 3351"/>
                <a:gd name="T85" fmla="*/ 578 h 1793"/>
                <a:gd name="T86" fmla="*/ 470 w 3351"/>
                <a:gd name="T87" fmla="*/ 438 h 1793"/>
                <a:gd name="T88" fmla="*/ 624 w 3351"/>
                <a:gd name="T89" fmla="*/ 317 h 1793"/>
                <a:gd name="T90" fmla="*/ 788 w 3351"/>
                <a:gd name="T91" fmla="*/ 214 h 1793"/>
                <a:gd name="T92" fmla="*/ 961 w 3351"/>
                <a:gd name="T93" fmla="*/ 131 h 1793"/>
                <a:gd name="T94" fmla="*/ 1142 w 3351"/>
                <a:gd name="T95" fmla="*/ 67 h 1793"/>
                <a:gd name="T96" fmla="*/ 1331 w 3351"/>
                <a:gd name="T97" fmla="*/ 24 h 1793"/>
                <a:gd name="T98" fmla="*/ 1526 w 3351"/>
                <a:gd name="T99" fmla="*/ 3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1" h="1793">
                  <a:moveTo>
                    <a:pt x="1623" y="0"/>
                  </a:moveTo>
                  <a:lnTo>
                    <a:pt x="1729" y="3"/>
                  </a:lnTo>
                  <a:lnTo>
                    <a:pt x="1833" y="13"/>
                  </a:lnTo>
                  <a:lnTo>
                    <a:pt x="1935" y="28"/>
                  </a:lnTo>
                  <a:lnTo>
                    <a:pt x="2035" y="50"/>
                  </a:lnTo>
                  <a:lnTo>
                    <a:pt x="2132" y="76"/>
                  </a:lnTo>
                  <a:lnTo>
                    <a:pt x="2227" y="108"/>
                  </a:lnTo>
                  <a:lnTo>
                    <a:pt x="2320" y="145"/>
                  </a:lnTo>
                  <a:lnTo>
                    <a:pt x="2409" y="188"/>
                  </a:lnTo>
                  <a:lnTo>
                    <a:pt x="2496" y="235"/>
                  </a:lnTo>
                  <a:lnTo>
                    <a:pt x="2580" y="288"/>
                  </a:lnTo>
                  <a:lnTo>
                    <a:pt x="2660" y="345"/>
                  </a:lnTo>
                  <a:lnTo>
                    <a:pt x="2738" y="406"/>
                  </a:lnTo>
                  <a:lnTo>
                    <a:pt x="2810" y="471"/>
                  </a:lnTo>
                  <a:lnTo>
                    <a:pt x="2879" y="541"/>
                  </a:lnTo>
                  <a:lnTo>
                    <a:pt x="2946" y="613"/>
                  </a:lnTo>
                  <a:lnTo>
                    <a:pt x="3006" y="690"/>
                  </a:lnTo>
                  <a:lnTo>
                    <a:pt x="3063" y="771"/>
                  </a:lnTo>
                  <a:lnTo>
                    <a:pt x="3116" y="855"/>
                  </a:lnTo>
                  <a:lnTo>
                    <a:pt x="3163" y="941"/>
                  </a:lnTo>
                  <a:lnTo>
                    <a:pt x="3205" y="1031"/>
                  </a:lnTo>
                  <a:lnTo>
                    <a:pt x="3243" y="1124"/>
                  </a:lnTo>
                  <a:lnTo>
                    <a:pt x="3275" y="1218"/>
                  </a:lnTo>
                  <a:lnTo>
                    <a:pt x="3302" y="1316"/>
                  </a:lnTo>
                  <a:lnTo>
                    <a:pt x="3323" y="1416"/>
                  </a:lnTo>
                  <a:lnTo>
                    <a:pt x="3338" y="1517"/>
                  </a:lnTo>
                  <a:lnTo>
                    <a:pt x="3348" y="1621"/>
                  </a:lnTo>
                  <a:lnTo>
                    <a:pt x="3351" y="1726"/>
                  </a:lnTo>
                  <a:lnTo>
                    <a:pt x="3351" y="1793"/>
                  </a:lnTo>
                  <a:lnTo>
                    <a:pt x="3204" y="1785"/>
                  </a:lnTo>
                  <a:lnTo>
                    <a:pt x="3204" y="1726"/>
                  </a:lnTo>
                  <a:lnTo>
                    <a:pt x="3201" y="1622"/>
                  </a:lnTo>
                  <a:lnTo>
                    <a:pt x="3190" y="1521"/>
                  </a:lnTo>
                  <a:lnTo>
                    <a:pt x="3174" y="1420"/>
                  </a:lnTo>
                  <a:lnTo>
                    <a:pt x="3151" y="1322"/>
                  </a:lnTo>
                  <a:lnTo>
                    <a:pt x="3123" y="1227"/>
                  </a:lnTo>
                  <a:lnTo>
                    <a:pt x="3089" y="1134"/>
                  </a:lnTo>
                  <a:lnTo>
                    <a:pt x="3050" y="1044"/>
                  </a:lnTo>
                  <a:lnTo>
                    <a:pt x="3004" y="957"/>
                  </a:lnTo>
                  <a:lnTo>
                    <a:pt x="2955" y="873"/>
                  </a:lnTo>
                  <a:lnTo>
                    <a:pt x="2899" y="793"/>
                  </a:lnTo>
                  <a:lnTo>
                    <a:pt x="2839" y="716"/>
                  </a:lnTo>
                  <a:lnTo>
                    <a:pt x="2775" y="644"/>
                  </a:lnTo>
                  <a:lnTo>
                    <a:pt x="2707" y="576"/>
                  </a:lnTo>
                  <a:lnTo>
                    <a:pt x="2635" y="511"/>
                  </a:lnTo>
                  <a:lnTo>
                    <a:pt x="2558" y="452"/>
                  </a:lnTo>
                  <a:lnTo>
                    <a:pt x="2477" y="396"/>
                  </a:lnTo>
                  <a:lnTo>
                    <a:pt x="2394" y="346"/>
                  </a:lnTo>
                  <a:lnTo>
                    <a:pt x="2307" y="302"/>
                  </a:lnTo>
                  <a:lnTo>
                    <a:pt x="2217" y="262"/>
                  </a:lnTo>
                  <a:lnTo>
                    <a:pt x="2124" y="227"/>
                  </a:lnTo>
                  <a:lnTo>
                    <a:pt x="2029" y="199"/>
                  </a:lnTo>
                  <a:lnTo>
                    <a:pt x="1931" y="177"/>
                  </a:lnTo>
                  <a:lnTo>
                    <a:pt x="1830" y="160"/>
                  </a:lnTo>
                  <a:lnTo>
                    <a:pt x="1728" y="150"/>
                  </a:lnTo>
                  <a:lnTo>
                    <a:pt x="1623" y="147"/>
                  </a:lnTo>
                  <a:lnTo>
                    <a:pt x="1528" y="150"/>
                  </a:lnTo>
                  <a:lnTo>
                    <a:pt x="1432" y="159"/>
                  </a:lnTo>
                  <a:lnTo>
                    <a:pt x="1339" y="173"/>
                  </a:lnTo>
                  <a:lnTo>
                    <a:pt x="1246" y="192"/>
                  </a:lnTo>
                  <a:lnTo>
                    <a:pt x="1155" y="218"/>
                  </a:lnTo>
                  <a:lnTo>
                    <a:pt x="1067" y="249"/>
                  </a:lnTo>
                  <a:lnTo>
                    <a:pt x="981" y="285"/>
                  </a:lnTo>
                  <a:lnTo>
                    <a:pt x="897" y="325"/>
                  </a:lnTo>
                  <a:lnTo>
                    <a:pt x="815" y="371"/>
                  </a:lnTo>
                  <a:lnTo>
                    <a:pt x="736" y="421"/>
                  </a:lnTo>
                  <a:lnTo>
                    <a:pt x="660" y="477"/>
                  </a:lnTo>
                  <a:lnTo>
                    <a:pt x="588" y="537"/>
                  </a:lnTo>
                  <a:lnTo>
                    <a:pt x="519" y="601"/>
                  </a:lnTo>
                  <a:lnTo>
                    <a:pt x="453" y="670"/>
                  </a:lnTo>
                  <a:lnTo>
                    <a:pt x="391" y="743"/>
                  </a:lnTo>
                  <a:lnTo>
                    <a:pt x="317" y="851"/>
                  </a:lnTo>
                  <a:lnTo>
                    <a:pt x="655" y="787"/>
                  </a:lnTo>
                  <a:lnTo>
                    <a:pt x="684" y="934"/>
                  </a:lnTo>
                  <a:lnTo>
                    <a:pt x="184" y="1029"/>
                  </a:lnTo>
                  <a:lnTo>
                    <a:pt x="160" y="1029"/>
                  </a:lnTo>
                  <a:lnTo>
                    <a:pt x="139" y="1025"/>
                  </a:lnTo>
                  <a:lnTo>
                    <a:pt x="120" y="1016"/>
                  </a:lnTo>
                  <a:lnTo>
                    <a:pt x="105" y="1003"/>
                  </a:lnTo>
                  <a:lnTo>
                    <a:pt x="94" y="988"/>
                  </a:lnTo>
                  <a:lnTo>
                    <a:pt x="88" y="970"/>
                  </a:lnTo>
                  <a:lnTo>
                    <a:pt x="0" y="471"/>
                  </a:lnTo>
                  <a:lnTo>
                    <a:pt x="148" y="440"/>
                  </a:lnTo>
                  <a:lnTo>
                    <a:pt x="206" y="745"/>
                  </a:lnTo>
                  <a:lnTo>
                    <a:pt x="265" y="654"/>
                  </a:lnTo>
                  <a:lnTo>
                    <a:pt x="330" y="578"/>
                  </a:lnTo>
                  <a:lnTo>
                    <a:pt x="399" y="505"/>
                  </a:lnTo>
                  <a:lnTo>
                    <a:pt x="470" y="438"/>
                  </a:lnTo>
                  <a:lnTo>
                    <a:pt x="546" y="375"/>
                  </a:lnTo>
                  <a:lnTo>
                    <a:pt x="624" y="317"/>
                  </a:lnTo>
                  <a:lnTo>
                    <a:pt x="705" y="264"/>
                  </a:lnTo>
                  <a:lnTo>
                    <a:pt x="788" y="214"/>
                  </a:lnTo>
                  <a:lnTo>
                    <a:pt x="873" y="170"/>
                  </a:lnTo>
                  <a:lnTo>
                    <a:pt x="961" y="131"/>
                  </a:lnTo>
                  <a:lnTo>
                    <a:pt x="1051" y="97"/>
                  </a:lnTo>
                  <a:lnTo>
                    <a:pt x="1142" y="67"/>
                  </a:lnTo>
                  <a:lnTo>
                    <a:pt x="1236" y="43"/>
                  </a:lnTo>
                  <a:lnTo>
                    <a:pt x="1331" y="24"/>
                  </a:lnTo>
                  <a:lnTo>
                    <a:pt x="1428" y="11"/>
                  </a:lnTo>
                  <a:lnTo>
                    <a:pt x="1526" y="3"/>
                  </a:lnTo>
                  <a:lnTo>
                    <a:pt x="1623"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6" name="Rectangle 47"/>
            <p:cNvSpPr>
              <a:spLocks noChangeArrowheads="1"/>
            </p:cNvSpPr>
            <p:nvPr/>
          </p:nvSpPr>
          <p:spPr bwMode="auto">
            <a:xfrm>
              <a:off x="2674938" y="2840038"/>
              <a:ext cx="25400" cy="250825"/>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7" name="Rectangle 48"/>
            <p:cNvSpPr>
              <a:spLocks noChangeArrowheads="1"/>
            </p:cNvSpPr>
            <p:nvPr/>
          </p:nvSpPr>
          <p:spPr bwMode="auto">
            <a:xfrm>
              <a:off x="2763838" y="2924175"/>
              <a:ext cx="26988" cy="166688"/>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8" name="Rectangle 49"/>
            <p:cNvSpPr>
              <a:spLocks noChangeArrowheads="1"/>
            </p:cNvSpPr>
            <p:nvPr/>
          </p:nvSpPr>
          <p:spPr bwMode="auto">
            <a:xfrm>
              <a:off x="2854325" y="2882900"/>
              <a:ext cx="26988" cy="207963"/>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59" name="Rectangle 50"/>
            <p:cNvSpPr>
              <a:spLocks noChangeArrowheads="1"/>
            </p:cNvSpPr>
            <p:nvPr/>
          </p:nvSpPr>
          <p:spPr bwMode="auto">
            <a:xfrm>
              <a:off x="2944813" y="2924175"/>
              <a:ext cx="25400" cy="166688"/>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sp>
        <p:nvSpPr>
          <p:cNvPr id="60" name="Freeform 91"/>
          <p:cNvSpPr>
            <a:spLocks noEditPoints="1"/>
          </p:cNvSpPr>
          <p:nvPr/>
        </p:nvSpPr>
        <p:spPr bwMode="auto">
          <a:xfrm>
            <a:off x="14392710" y="5124370"/>
            <a:ext cx="1225550" cy="1225550"/>
          </a:xfrm>
          <a:custGeom>
            <a:avLst/>
            <a:gdLst>
              <a:gd name="T0" fmla="*/ 1133 w 3474"/>
              <a:gd name="T1" fmla="*/ 1077 h 3475"/>
              <a:gd name="T2" fmla="*/ 1072 w 3474"/>
              <a:gd name="T3" fmla="*/ 1158 h 3475"/>
              <a:gd name="T4" fmla="*/ 1124 w 3474"/>
              <a:gd name="T5" fmla="*/ 1172 h 3475"/>
              <a:gd name="T6" fmla="*/ 1180 w 3474"/>
              <a:gd name="T7" fmla="*/ 1194 h 3475"/>
              <a:gd name="T8" fmla="*/ 1199 w 3474"/>
              <a:gd name="T9" fmla="*/ 1253 h 3475"/>
              <a:gd name="T10" fmla="*/ 1167 w 3474"/>
              <a:gd name="T11" fmla="*/ 1309 h 3475"/>
              <a:gd name="T12" fmla="*/ 1228 w 3474"/>
              <a:gd name="T13" fmla="*/ 1326 h 3475"/>
              <a:gd name="T14" fmla="*/ 1315 w 3474"/>
              <a:gd name="T15" fmla="*/ 1268 h 3475"/>
              <a:gd name="T16" fmla="*/ 1334 w 3474"/>
              <a:gd name="T17" fmla="*/ 1166 h 3475"/>
              <a:gd name="T18" fmla="*/ 1287 w 3474"/>
              <a:gd name="T19" fmla="*/ 1085 h 3475"/>
              <a:gd name="T20" fmla="*/ 1210 w 3474"/>
              <a:gd name="T21" fmla="*/ 1057 h 3475"/>
              <a:gd name="T22" fmla="*/ 736 w 3474"/>
              <a:gd name="T23" fmla="*/ 1040 h 3475"/>
              <a:gd name="T24" fmla="*/ 924 w 3474"/>
              <a:gd name="T25" fmla="*/ 1147 h 3475"/>
              <a:gd name="T26" fmla="*/ 978 w 3474"/>
              <a:gd name="T27" fmla="*/ 1020 h 3475"/>
              <a:gd name="T28" fmla="*/ 1094 w 3474"/>
              <a:gd name="T29" fmla="*/ 934 h 3475"/>
              <a:gd name="T30" fmla="*/ 1236 w 3474"/>
              <a:gd name="T31" fmla="*/ 916 h 3475"/>
              <a:gd name="T32" fmla="*/ 1372 w 3474"/>
              <a:gd name="T33" fmla="*/ 968 h 3475"/>
              <a:gd name="T34" fmla="*/ 1464 w 3474"/>
              <a:gd name="T35" fmla="*/ 1085 h 3475"/>
              <a:gd name="T36" fmla="*/ 1482 w 3474"/>
              <a:gd name="T37" fmla="*/ 1227 h 3475"/>
              <a:gd name="T38" fmla="*/ 1427 w 3474"/>
              <a:gd name="T39" fmla="*/ 1363 h 3475"/>
              <a:gd name="T40" fmla="*/ 1310 w 3474"/>
              <a:gd name="T41" fmla="*/ 1452 h 3475"/>
              <a:gd name="T42" fmla="*/ 1165 w 3474"/>
              <a:gd name="T43" fmla="*/ 1471 h 3475"/>
              <a:gd name="T44" fmla="*/ 1031 w 3474"/>
              <a:gd name="T45" fmla="*/ 1415 h 3475"/>
              <a:gd name="T46" fmla="*/ 942 w 3474"/>
              <a:gd name="T47" fmla="*/ 1299 h 3475"/>
              <a:gd name="T48" fmla="*/ 719 w 3474"/>
              <a:gd name="T49" fmla="*/ 1199 h 3475"/>
              <a:gd name="T50" fmla="*/ 3298 w 3474"/>
              <a:gd name="T51" fmla="*/ 2319 h 3475"/>
              <a:gd name="T52" fmla="*/ 208 w 3474"/>
              <a:gd name="T53" fmla="*/ 148 h 3475"/>
              <a:gd name="T54" fmla="*/ 147 w 3474"/>
              <a:gd name="T55" fmla="*/ 208 h 3475"/>
              <a:gd name="T56" fmla="*/ 151 w 3474"/>
              <a:gd name="T57" fmla="*/ 322 h 3475"/>
              <a:gd name="T58" fmla="*/ 214 w 3474"/>
              <a:gd name="T59" fmla="*/ 473 h 3475"/>
              <a:gd name="T60" fmla="*/ 329 w 3474"/>
              <a:gd name="T61" fmla="*/ 647 h 3475"/>
              <a:gd name="T62" fmla="*/ 489 w 3474"/>
              <a:gd name="T63" fmla="*/ 830 h 3475"/>
              <a:gd name="T64" fmla="*/ 602 w 3474"/>
              <a:gd name="T65" fmla="*/ 609 h 3475"/>
              <a:gd name="T66" fmla="*/ 649 w 3474"/>
              <a:gd name="T67" fmla="*/ 577 h 3475"/>
              <a:gd name="T68" fmla="*/ 734 w 3474"/>
              <a:gd name="T69" fmla="*/ 408 h 3475"/>
              <a:gd name="T70" fmla="*/ 555 w 3474"/>
              <a:gd name="T71" fmla="*/ 269 h 3475"/>
              <a:gd name="T72" fmla="*/ 392 w 3474"/>
              <a:gd name="T73" fmla="*/ 177 h 3475"/>
              <a:gd name="T74" fmla="*/ 259 w 3474"/>
              <a:gd name="T75" fmla="*/ 142 h 3475"/>
              <a:gd name="T76" fmla="*/ 336 w 3474"/>
              <a:gd name="T77" fmla="*/ 15 h 3475"/>
              <a:gd name="T78" fmla="*/ 524 w 3474"/>
              <a:gd name="T79" fmla="*/ 87 h 3475"/>
              <a:gd name="T80" fmla="*/ 726 w 3474"/>
              <a:gd name="T81" fmla="*/ 213 h 3475"/>
              <a:gd name="T82" fmla="*/ 929 w 3474"/>
              <a:gd name="T83" fmla="*/ 389 h 3475"/>
              <a:gd name="T84" fmla="*/ 1592 w 3474"/>
              <a:gd name="T85" fmla="*/ 427 h 3475"/>
              <a:gd name="T86" fmla="*/ 1645 w 3474"/>
              <a:gd name="T87" fmla="*/ 452 h 3475"/>
              <a:gd name="T88" fmla="*/ 3474 w 3474"/>
              <a:gd name="T89" fmla="*/ 2318 h 3475"/>
              <a:gd name="T90" fmla="*/ 2375 w 3474"/>
              <a:gd name="T91" fmla="*/ 3452 h 3475"/>
              <a:gd name="T92" fmla="*/ 2323 w 3474"/>
              <a:gd name="T93" fmla="*/ 3475 h 3475"/>
              <a:gd name="T94" fmla="*/ 2272 w 3474"/>
              <a:gd name="T95" fmla="*/ 3452 h 3475"/>
              <a:gd name="T96" fmla="*/ 443 w 3474"/>
              <a:gd name="T97" fmla="*/ 1592 h 3475"/>
              <a:gd name="T98" fmla="*/ 430 w 3474"/>
              <a:gd name="T99" fmla="*/ 978 h 3475"/>
              <a:gd name="T100" fmla="*/ 249 w 3474"/>
              <a:gd name="T101" fmla="*/ 781 h 3475"/>
              <a:gd name="T102" fmla="*/ 111 w 3474"/>
              <a:gd name="T103" fmla="*/ 575 h 3475"/>
              <a:gd name="T104" fmla="*/ 26 w 3474"/>
              <a:gd name="T105" fmla="*/ 381 h 3475"/>
              <a:gd name="T106" fmla="*/ 0 w 3474"/>
              <a:gd name="T107" fmla="*/ 212 h 3475"/>
              <a:gd name="T108" fmla="*/ 39 w 3474"/>
              <a:gd name="T109" fmla="*/ 83 h 3475"/>
              <a:gd name="T110" fmla="*/ 142 w 3474"/>
              <a:gd name="T111" fmla="*/ 11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74" h="3475">
                <a:moveTo>
                  <a:pt x="1210" y="1057"/>
                </a:moveTo>
                <a:lnTo>
                  <a:pt x="1184" y="1059"/>
                </a:lnTo>
                <a:lnTo>
                  <a:pt x="1159" y="1065"/>
                </a:lnTo>
                <a:lnTo>
                  <a:pt x="1133" y="1077"/>
                </a:lnTo>
                <a:lnTo>
                  <a:pt x="1107" y="1097"/>
                </a:lnTo>
                <a:lnTo>
                  <a:pt x="1091" y="1115"/>
                </a:lnTo>
                <a:lnTo>
                  <a:pt x="1080" y="1136"/>
                </a:lnTo>
                <a:lnTo>
                  <a:pt x="1072" y="1158"/>
                </a:lnTo>
                <a:lnTo>
                  <a:pt x="1068" y="1181"/>
                </a:lnTo>
                <a:lnTo>
                  <a:pt x="1088" y="1180"/>
                </a:lnTo>
                <a:lnTo>
                  <a:pt x="1106" y="1176"/>
                </a:lnTo>
                <a:lnTo>
                  <a:pt x="1124" y="1172"/>
                </a:lnTo>
                <a:lnTo>
                  <a:pt x="1141" y="1172"/>
                </a:lnTo>
                <a:lnTo>
                  <a:pt x="1157" y="1176"/>
                </a:lnTo>
                <a:lnTo>
                  <a:pt x="1170" y="1183"/>
                </a:lnTo>
                <a:lnTo>
                  <a:pt x="1180" y="1194"/>
                </a:lnTo>
                <a:lnTo>
                  <a:pt x="1190" y="1207"/>
                </a:lnTo>
                <a:lnTo>
                  <a:pt x="1195" y="1222"/>
                </a:lnTo>
                <a:lnTo>
                  <a:pt x="1199" y="1237"/>
                </a:lnTo>
                <a:lnTo>
                  <a:pt x="1199" y="1253"/>
                </a:lnTo>
                <a:lnTo>
                  <a:pt x="1196" y="1269"/>
                </a:lnTo>
                <a:lnTo>
                  <a:pt x="1191" y="1283"/>
                </a:lnTo>
                <a:lnTo>
                  <a:pt x="1181" y="1297"/>
                </a:lnTo>
                <a:lnTo>
                  <a:pt x="1167" y="1309"/>
                </a:lnTo>
                <a:lnTo>
                  <a:pt x="1151" y="1317"/>
                </a:lnTo>
                <a:lnTo>
                  <a:pt x="1175" y="1325"/>
                </a:lnTo>
                <a:lnTo>
                  <a:pt x="1201" y="1328"/>
                </a:lnTo>
                <a:lnTo>
                  <a:pt x="1228" y="1326"/>
                </a:lnTo>
                <a:lnTo>
                  <a:pt x="1253" y="1318"/>
                </a:lnTo>
                <a:lnTo>
                  <a:pt x="1277" y="1306"/>
                </a:lnTo>
                <a:lnTo>
                  <a:pt x="1298" y="1289"/>
                </a:lnTo>
                <a:lnTo>
                  <a:pt x="1315" y="1268"/>
                </a:lnTo>
                <a:lnTo>
                  <a:pt x="1328" y="1244"/>
                </a:lnTo>
                <a:lnTo>
                  <a:pt x="1334" y="1219"/>
                </a:lnTo>
                <a:lnTo>
                  <a:pt x="1337" y="1193"/>
                </a:lnTo>
                <a:lnTo>
                  <a:pt x="1334" y="1166"/>
                </a:lnTo>
                <a:lnTo>
                  <a:pt x="1328" y="1141"/>
                </a:lnTo>
                <a:lnTo>
                  <a:pt x="1315" y="1117"/>
                </a:lnTo>
                <a:lnTo>
                  <a:pt x="1298" y="1097"/>
                </a:lnTo>
                <a:lnTo>
                  <a:pt x="1287" y="1085"/>
                </a:lnTo>
                <a:lnTo>
                  <a:pt x="1271" y="1074"/>
                </a:lnTo>
                <a:lnTo>
                  <a:pt x="1253" y="1066"/>
                </a:lnTo>
                <a:lnTo>
                  <a:pt x="1232" y="1060"/>
                </a:lnTo>
                <a:lnTo>
                  <a:pt x="1210" y="1057"/>
                </a:lnTo>
                <a:close/>
                <a:moveTo>
                  <a:pt x="1572" y="585"/>
                </a:moveTo>
                <a:lnTo>
                  <a:pt x="730" y="718"/>
                </a:lnTo>
                <a:lnTo>
                  <a:pt x="686" y="1004"/>
                </a:lnTo>
                <a:lnTo>
                  <a:pt x="736" y="1040"/>
                </a:lnTo>
                <a:lnTo>
                  <a:pt x="785" y="1073"/>
                </a:lnTo>
                <a:lnTo>
                  <a:pt x="834" y="1102"/>
                </a:lnTo>
                <a:lnTo>
                  <a:pt x="879" y="1126"/>
                </a:lnTo>
                <a:lnTo>
                  <a:pt x="924" y="1147"/>
                </a:lnTo>
                <a:lnTo>
                  <a:pt x="931" y="1114"/>
                </a:lnTo>
                <a:lnTo>
                  <a:pt x="944" y="1081"/>
                </a:lnTo>
                <a:lnTo>
                  <a:pt x="959" y="1049"/>
                </a:lnTo>
                <a:lnTo>
                  <a:pt x="978" y="1020"/>
                </a:lnTo>
                <a:lnTo>
                  <a:pt x="1003" y="992"/>
                </a:lnTo>
                <a:lnTo>
                  <a:pt x="1030" y="968"/>
                </a:lnTo>
                <a:lnTo>
                  <a:pt x="1061" y="949"/>
                </a:lnTo>
                <a:lnTo>
                  <a:pt x="1094" y="934"/>
                </a:lnTo>
                <a:lnTo>
                  <a:pt x="1128" y="922"/>
                </a:lnTo>
                <a:lnTo>
                  <a:pt x="1163" y="916"/>
                </a:lnTo>
                <a:lnTo>
                  <a:pt x="1200" y="914"/>
                </a:lnTo>
                <a:lnTo>
                  <a:pt x="1236" y="916"/>
                </a:lnTo>
                <a:lnTo>
                  <a:pt x="1272" y="922"/>
                </a:lnTo>
                <a:lnTo>
                  <a:pt x="1308" y="934"/>
                </a:lnTo>
                <a:lnTo>
                  <a:pt x="1341" y="949"/>
                </a:lnTo>
                <a:lnTo>
                  <a:pt x="1372" y="968"/>
                </a:lnTo>
                <a:lnTo>
                  <a:pt x="1402" y="992"/>
                </a:lnTo>
                <a:lnTo>
                  <a:pt x="1427" y="1021"/>
                </a:lnTo>
                <a:lnTo>
                  <a:pt x="1448" y="1052"/>
                </a:lnTo>
                <a:lnTo>
                  <a:pt x="1464" y="1085"/>
                </a:lnTo>
                <a:lnTo>
                  <a:pt x="1476" y="1120"/>
                </a:lnTo>
                <a:lnTo>
                  <a:pt x="1482" y="1156"/>
                </a:lnTo>
                <a:lnTo>
                  <a:pt x="1485" y="1192"/>
                </a:lnTo>
                <a:lnTo>
                  <a:pt x="1482" y="1227"/>
                </a:lnTo>
                <a:lnTo>
                  <a:pt x="1476" y="1263"/>
                </a:lnTo>
                <a:lnTo>
                  <a:pt x="1464" y="1298"/>
                </a:lnTo>
                <a:lnTo>
                  <a:pt x="1448" y="1331"/>
                </a:lnTo>
                <a:lnTo>
                  <a:pt x="1427" y="1363"/>
                </a:lnTo>
                <a:lnTo>
                  <a:pt x="1402" y="1392"/>
                </a:lnTo>
                <a:lnTo>
                  <a:pt x="1374" y="1415"/>
                </a:lnTo>
                <a:lnTo>
                  <a:pt x="1344" y="1435"/>
                </a:lnTo>
                <a:lnTo>
                  <a:pt x="1310" y="1452"/>
                </a:lnTo>
                <a:lnTo>
                  <a:pt x="1275" y="1464"/>
                </a:lnTo>
                <a:lnTo>
                  <a:pt x="1239" y="1471"/>
                </a:lnTo>
                <a:lnTo>
                  <a:pt x="1202" y="1473"/>
                </a:lnTo>
                <a:lnTo>
                  <a:pt x="1165" y="1471"/>
                </a:lnTo>
                <a:lnTo>
                  <a:pt x="1129" y="1464"/>
                </a:lnTo>
                <a:lnTo>
                  <a:pt x="1095" y="1452"/>
                </a:lnTo>
                <a:lnTo>
                  <a:pt x="1062" y="1435"/>
                </a:lnTo>
                <a:lnTo>
                  <a:pt x="1031" y="1415"/>
                </a:lnTo>
                <a:lnTo>
                  <a:pt x="1003" y="1392"/>
                </a:lnTo>
                <a:lnTo>
                  <a:pt x="978" y="1363"/>
                </a:lnTo>
                <a:lnTo>
                  <a:pt x="957" y="1332"/>
                </a:lnTo>
                <a:lnTo>
                  <a:pt x="942" y="1299"/>
                </a:lnTo>
                <a:lnTo>
                  <a:pt x="889" y="1281"/>
                </a:lnTo>
                <a:lnTo>
                  <a:pt x="833" y="1258"/>
                </a:lnTo>
                <a:lnTo>
                  <a:pt x="777" y="1231"/>
                </a:lnTo>
                <a:lnTo>
                  <a:pt x="719" y="1199"/>
                </a:lnTo>
                <a:lnTo>
                  <a:pt x="661" y="1162"/>
                </a:lnTo>
                <a:lnTo>
                  <a:pt x="597" y="1563"/>
                </a:lnTo>
                <a:lnTo>
                  <a:pt x="2323" y="3296"/>
                </a:lnTo>
                <a:lnTo>
                  <a:pt x="3298" y="2319"/>
                </a:lnTo>
                <a:lnTo>
                  <a:pt x="1572" y="585"/>
                </a:lnTo>
                <a:close/>
                <a:moveTo>
                  <a:pt x="259" y="142"/>
                </a:moveTo>
                <a:lnTo>
                  <a:pt x="231" y="144"/>
                </a:lnTo>
                <a:lnTo>
                  <a:pt x="208" y="148"/>
                </a:lnTo>
                <a:lnTo>
                  <a:pt x="187" y="157"/>
                </a:lnTo>
                <a:lnTo>
                  <a:pt x="169" y="170"/>
                </a:lnTo>
                <a:lnTo>
                  <a:pt x="156" y="188"/>
                </a:lnTo>
                <a:lnTo>
                  <a:pt x="147" y="208"/>
                </a:lnTo>
                <a:lnTo>
                  <a:pt x="142" y="232"/>
                </a:lnTo>
                <a:lnTo>
                  <a:pt x="141" y="260"/>
                </a:lnTo>
                <a:lnTo>
                  <a:pt x="145" y="289"/>
                </a:lnTo>
                <a:lnTo>
                  <a:pt x="151" y="322"/>
                </a:lnTo>
                <a:lnTo>
                  <a:pt x="161" y="357"/>
                </a:lnTo>
                <a:lnTo>
                  <a:pt x="176" y="394"/>
                </a:lnTo>
                <a:lnTo>
                  <a:pt x="193" y="433"/>
                </a:lnTo>
                <a:lnTo>
                  <a:pt x="214" y="473"/>
                </a:lnTo>
                <a:lnTo>
                  <a:pt x="239" y="515"/>
                </a:lnTo>
                <a:lnTo>
                  <a:pt x="266" y="558"/>
                </a:lnTo>
                <a:lnTo>
                  <a:pt x="296" y="603"/>
                </a:lnTo>
                <a:lnTo>
                  <a:pt x="329" y="647"/>
                </a:lnTo>
                <a:lnTo>
                  <a:pt x="365" y="692"/>
                </a:lnTo>
                <a:lnTo>
                  <a:pt x="403" y="739"/>
                </a:lnTo>
                <a:lnTo>
                  <a:pt x="444" y="784"/>
                </a:lnTo>
                <a:lnTo>
                  <a:pt x="489" y="830"/>
                </a:lnTo>
                <a:lnTo>
                  <a:pt x="550" y="889"/>
                </a:lnTo>
                <a:lnTo>
                  <a:pt x="590" y="637"/>
                </a:lnTo>
                <a:lnTo>
                  <a:pt x="594" y="623"/>
                </a:lnTo>
                <a:lnTo>
                  <a:pt x="602" y="609"/>
                </a:lnTo>
                <a:lnTo>
                  <a:pt x="611" y="596"/>
                </a:lnTo>
                <a:lnTo>
                  <a:pt x="622" y="587"/>
                </a:lnTo>
                <a:lnTo>
                  <a:pt x="634" y="581"/>
                </a:lnTo>
                <a:lnTo>
                  <a:pt x="649" y="577"/>
                </a:lnTo>
                <a:lnTo>
                  <a:pt x="870" y="543"/>
                </a:lnTo>
                <a:lnTo>
                  <a:pt x="824" y="494"/>
                </a:lnTo>
                <a:lnTo>
                  <a:pt x="779" y="450"/>
                </a:lnTo>
                <a:lnTo>
                  <a:pt x="734" y="408"/>
                </a:lnTo>
                <a:lnTo>
                  <a:pt x="688" y="369"/>
                </a:lnTo>
                <a:lnTo>
                  <a:pt x="644" y="334"/>
                </a:lnTo>
                <a:lnTo>
                  <a:pt x="600" y="300"/>
                </a:lnTo>
                <a:lnTo>
                  <a:pt x="555" y="269"/>
                </a:lnTo>
                <a:lnTo>
                  <a:pt x="513" y="242"/>
                </a:lnTo>
                <a:lnTo>
                  <a:pt x="471" y="216"/>
                </a:lnTo>
                <a:lnTo>
                  <a:pt x="431" y="195"/>
                </a:lnTo>
                <a:lnTo>
                  <a:pt x="392" y="177"/>
                </a:lnTo>
                <a:lnTo>
                  <a:pt x="356" y="164"/>
                </a:lnTo>
                <a:lnTo>
                  <a:pt x="321" y="153"/>
                </a:lnTo>
                <a:lnTo>
                  <a:pt x="288" y="146"/>
                </a:lnTo>
                <a:lnTo>
                  <a:pt x="259" y="142"/>
                </a:lnTo>
                <a:close/>
                <a:moveTo>
                  <a:pt x="212" y="0"/>
                </a:moveTo>
                <a:lnTo>
                  <a:pt x="251" y="1"/>
                </a:lnTo>
                <a:lnTo>
                  <a:pt x="292" y="6"/>
                </a:lnTo>
                <a:lnTo>
                  <a:pt x="336" y="15"/>
                </a:lnTo>
                <a:lnTo>
                  <a:pt x="380" y="27"/>
                </a:lnTo>
                <a:lnTo>
                  <a:pt x="426" y="43"/>
                </a:lnTo>
                <a:lnTo>
                  <a:pt x="474" y="63"/>
                </a:lnTo>
                <a:lnTo>
                  <a:pt x="524" y="87"/>
                </a:lnTo>
                <a:lnTo>
                  <a:pt x="573" y="113"/>
                </a:lnTo>
                <a:lnTo>
                  <a:pt x="624" y="144"/>
                </a:lnTo>
                <a:lnTo>
                  <a:pt x="674" y="176"/>
                </a:lnTo>
                <a:lnTo>
                  <a:pt x="726" y="213"/>
                </a:lnTo>
                <a:lnTo>
                  <a:pt x="777" y="253"/>
                </a:lnTo>
                <a:lnTo>
                  <a:pt x="829" y="296"/>
                </a:lnTo>
                <a:lnTo>
                  <a:pt x="879" y="341"/>
                </a:lnTo>
                <a:lnTo>
                  <a:pt x="929" y="389"/>
                </a:lnTo>
                <a:lnTo>
                  <a:pt x="987" y="452"/>
                </a:lnTo>
                <a:lnTo>
                  <a:pt x="1042" y="515"/>
                </a:lnTo>
                <a:lnTo>
                  <a:pt x="1578" y="430"/>
                </a:lnTo>
                <a:lnTo>
                  <a:pt x="1592" y="427"/>
                </a:lnTo>
                <a:lnTo>
                  <a:pt x="1606" y="430"/>
                </a:lnTo>
                <a:lnTo>
                  <a:pt x="1618" y="435"/>
                </a:lnTo>
                <a:lnTo>
                  <a:pt x="1632" y="443"/>
                </a:lnTo>
                <a:lnTo>
                  <a:pt x="1645" y="452"/>
                </a:lnTo>
                <a:lnTo>
                  <a:pt x="3453" y="2267"/>
                </a:lnTo>
                <a:lnTo>
                  <a:pt x="3464" y="2282"/>
                </a:lnTo>
                <a:lnTo>
                  <a:pt x="3472" y="2300"/>
                </a:lnTo>
                <a:lnTo>
                  <a:pt x="3474" y="2318"/>
                </a:lnTo>
                <a:lnTo>
                  <a:pt x="3472" y="2337"/>
                </a:lnTo>
                <a:lnTo>
                  <a:pt x="3464" y="2355"/>
                </a:lnTo>
                <a:lnTo>
                  <a:pt x="3453" y="2371"/>
                </a:lnTo>
                <a:lnTo>
                  <a:pt x="2375" y="3452"/>
                </a:lnTo>
                <a:lnTo>
                  <a:pt x="2365" y="3462"/>
                </a:lnTo>
                <a:lnTo>
                  <a:pt x="2352" y="3468"/>
                </a:lnTo>
                <a:lnTo>
                  <a:pt x="2339" y="3472"/>
                </a:lnTo>
                <a:lnTo>
                  <a:pt x="2323" y="3475"/>
                </a:lnTo>
                <a:lnTo>
                  <a:pt x="2309" y="3472"/>
                </a:lnTo>
                <a:lnTo>
                  <a:pt x="2295" y="3468"/>
                </a:lnTo>
                <a:lnTo>
                  <a:pt x="2283" y="3462"/>
                </a:lnTo>
                <a:lnTo>
                  <a:pt x="2272" y="3452"/>
                </a:lnTo>
                <a:lnTo>
                  <a:pt x="464" y="1637"/>
                </a:lnTo>
                <a:lnTo>
                  <a:pt x="455" y="1624"/>
                </a:lnTo>
                <a:lnTo>
                  <a:pt x="448" y="1610"/>
                </a:lnTo>
                <a:lnTo>
                  <a:pt x="443" y="1592"/>
                </a:lnTo>
                <a:lnTo>
                  <a:pt x="442" y="1571"/>
                </a:lnTo>
                <a:lnTo>
                  <a:pt x="524" y="1061"/>
                </a:lnTo>
                <a:lnTo>
                  <a:pt x="476" y="1021"/>
                </a:lnTo>
                <a:lnTo>
                  <a:pt x="430" y="978"/>
                </a:lnTo>
                <a:lnTo>
                  <a:pt x="384" y="934"/>
                </a:lnTo>
                <a:lnTo>
                  <a:pt x="336" y="883"/>
                </a:lnTo>
                <a:lnTo>
                  <a:pt x="291" y="833"/>
                </a:lnTo>
                <a:lnTo>
                  <a:pt x="249" y="781"/>
                </a:lnTo>
                <a:lnTo>
                  <a:pt x="209" y="729"/>
                </a:lnTo>
                <a:lnTo>
                  <a:pt x="173" y="678"/>
                </a:lnTo>
                <a:lnTo>
                  <a:pt x="140" y="626"/>
                </a:lnTo>
                <a:lnTo>
                  <a:pt x="111" y="575"/>
                </a:lnTo>
                <a:lnTo>
                  <a:pt x="84" y="526"/>
                </a:lnTo>
                <a:lnTo>
                  <a:pt x="61" y="476"/>
                </a:lnTo>
                <a:lnTo>
                  <a:pt x="42" y="427"/>
                </a:lnTo>
                <a:lnTo>
                  <a:pt x="26" y="381"/>
                </a:lnTo>
                <a:lnTo>
                  <a:pt x="14" y="336"/>
                </a:lnTo>
                <a:lnTo>
                  <a:pt x="5" y="292"/>
                </a:lnTo>
                <a:lnTo>
                  <a:pt x="1" y="251"/>
                </a:lnTo>
                <a:lnTo>
                  <a:pt x="0" y="212"/>
                </a:lnTo>
                <a:lnTo>
                  <a:pt x="4" y="175"/>
                </a:lnTo>
                <a:lnTo>
                  <a:pt x="12" y="141"/>
                </a:lnTo>
                <a:lnTo>
                  <a:pt x="23" y="111"/>
                </a:lnTo>
                <a:lnTo>
                  <a:pt x="39" y="83"/>
                </a:lnTo>
                <a:lnTo>
                  <a:pt x="59" y="59"/>
                </a:lnTo>
                <a:lnTo>
                  <a:pt x="83" y="38"/>
                </a:lnTo>
                <a:lnTo>
                  <a:pt x="112" y="22"/>
                </a:lnTo>
                <a:lnTo>
                  <a:pt x="142" y="11"/>
                </a:lnTo>
                <a:lnTo>
                  <a:pt x="176" y="3"/>
                </a:lnTo>
                <a:lnTo>
                  <a:pt x="212" y="0"/>
                </a:lnTo>
                <a:close/>
              </a:path>
            </a:pathLst>
          </a:custGeom>
          <a:solidFill>
            <a:schemeClr val="bg1"/>
          </a:solid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nvGrpSpPr>
          <p:cNvPr id="61" name="Group 44"/>
          <p:cNvGrpSpPr/>
          <p:nvPr/>
        </p:nvGrpSpPr>
        <p:grpSpPr>
          <a:xfrm>
            <a:off x="20015218" y="5122782"/>
            <a:ext cx="1228726" cy="1228726"/>
            <a:chOff x="10948988" y="2659063"/>
            <a:chExt cx="614362" cy="614362"/>
          </a:xfrm>
          <a:solidFill>
            <a:schemeClr val="bg1"/>
          </a:solidFill>
        </p:grpSpPr>
        <p:sp>
          <p:nvSpPr>
            <p:cNvPr id="62" name="Freeform 112"/>
            <p:cNvSpPr>
              <a:spLocks noEditPoints="1"/>
            </p:cNvSpPr>
            <p:nvPr/>
          </p:nvSpPr>
          <p:spPr bwMode="auto">
            <a:xfrm>
              <a:off x="10948988" y="2659063"/>
              <a:ext cx="614362" cy="614362"/>
            </a:xfrm>
            <a:custGeom>
              <a:avLst/>
              <a:gdLst>
                <a:gd name="T0" fmla="*/ 1246 w 3483"/>
                <a:gd name="T1" fmla="*/ 2263 h 3483"/>
                <a:gd name="T2" fmla="*/ 1059 w 3483"/>
                <a:gd name="T3" fmla="*/ 2432 h 3483"/>
                <a:gd name="T4" fmla="*/ 986 w 3483"/>
                <a:gd name="T5" fmla="*/ 2683 h 3483"/>
                <a:gd name="T6" fmla="*/ 1307 w 3483"/>
                <a:gd name="T7" fmla="*/ 3026 h 3483"/>
                <a:gd name="T8" fmla="*/ 1668 w 3483"/>
                <a:gd name="T9" fmla="*/ 2861 h 3483"/>
                <a:gd name="T10" fmla="*/ 2092 w 3483"/>
                <a:gd name="T11" fmla="*/ 3052 h 3483"/>
                <a:gd name="T12" fmla="*/ 2491 w 3483"/>
                <a:gd name="T13" fmla="*/ 2872 h 3483"/>
                <a:gd name="T14" fmla="*/ 2443 w 3483"/>
                <a:gd name="T15" fmla="*/ 2476 h 3483"/>
                <a:gd name="T16" fmla="*/ 2275 w 3483"/>
                <a:gd name="T17" fmla="*/ 2288 h 3483"/>
                <a:gd name="T18" fmla="*/ 2023 w 3483"/>
                <a:gd name="T19" fmla="*/ 2215 h 3483"/>
                <a:gd name="T20" fmla="*/ 1394 w 3483"/>
                <a:gd name="T21" fmla="*/ 430 h 3483"/>
                <a:gd name="T22" fmla="*/ 988 w 3483"/>
                <a:gd name="T23" fmla="*/ 614 h 3483"/>
                <a:gd name="T24" fmla="*/ 666 w 3483"/>
                <a:gd name="T25" fmla="*/ 915 h 3483"/>
                <a:gd name="T26" fmla="*/ 457 w 3483"/>
                <a:gd name="T27" fmla="*/ 1307 h 3483"/>
                <a:gd name="T28" fmla="*/ 622 w 3483"/>
                <a:gd name="T29" fmla="*/ 1667 h 3483"/>
                <a:gd name="T30" fmla="*/ 432 w 3483"/>
                <a:gd name="T31" fmla="*/ 2093 h 3483"/>
                <a:gd name="T32" fmla="*/ 614 w 3483"/>
                <a:gd name="T33" fmla="*/ 2495 h 3483"/>
                <a:gd name="T34" fmla="*/ 844 w 3483"/>
                <a:gd name="T35" fmla="*/ 2682 h 3483"/>
                <a:gd name="T36" fmla="*/ 915 w 3483"/>
                <a:gd name="T37" fmla="*/ 2386 h 3483"/>
                <a:gd name="T38" fmla="*/ 1112 w 3483"/>
                <a:gd name="T39" fmla="*/ 2166 h 3483"/>
                <a:gd name="T40" fmla="*/ 1396 w 3483"/>
                <a:gd name="T41" fmla="*/ 2062 h 3483"/>
                <a:gd name="T42" fmla="*/ 2214 w 3483"/>
                <a:gd name="T43" fmla="*/ 2087 h 3483"/>
                <a:gd name="T44" fmla="*/ 2470 w 3483"/>
                <a:gd name="T45" fmla="*/ 2240 h 3483"/>
                <a:gd name="T46" fmla="*/ 2625 w 3483"/>
                <a:gd name="T47" fmla="*/ 2495 h 3483"/>
                <a:gd name="T48" fmla="*/ 2715 w 3483"/>
                <a:gd name="T49" fmla="*/ 2685 h 3483"/>
                <a:gd name="T50" fmla="*/ 2962 w 3483"/>
                <a:gd name="T51" fmla="*/ 2334 h 3483"/>
                <a:gd name="T52" fmla="*/ 3086 w 3483"/>
                <a:gd name="T53" fmla="*/ 1912 h 3483"/>
                <a:gd name="T54" fmla="*/ 3087 w 3483"/>
                <a:gd name="T55" fmla="*/ 1574 h 3483"/>
                <a:gd name="T56" fmla="*/ 2958 w 3483"/>
                <a:gd name="T57" fmla="*/ 1143 h 3483"/>
                <a:gd name="T58" fmla="*/ 2703 w 3483"/>
                <a:gd name="T59" fmla="*/ 785 h 3483"/>
                <a:gd name="T60" fmla="*/ 2346 w 3483"/>
                <a:gd name="T61" fmla="*/ 527 h 3483"/>
                <a:gd name="T62" fmla="*/ 1916 w 3483"/>
                <a:gd name="T63" fmla="*/ 396 h 3483"/>
                <a:gd name="T64" fmla="*/ 1667 w 3483"/>
                <a:gd name="T65" fmla="*/ 0 h 3483"/>
                <a:gd name="T66" fmla="*/ 2115 w 3483"/>
                <a:gd name="T67" fmla="*/ 278 h 3483"/>
                <a:gd name="T68" fmla="*/ 2553 w 3483"/>
                <a:gd name="T69" fmla="*/ 469 h 3483"/>
                <a:gd name="T70" fmla="*/ 2907 w 3483"/>
                <a:gd name="T71" fmla="*/ 782 h 3483"/>
                <a:gd name="T72" fmla="*/ 3148 w 3483"/>
                <a:gd name="T73" fmla="*/ 1191 h 3483"/>
                <a:gd name="T74" fmla="*/ 3251 w 3483"/>
                <a:gd name="T75" fmla="*/ 1668 h 3483"/>
                <a:gd name="T76" fmla="*/ 3227 w 3483"/>
                <a:gd name="T77" fmla="*/ 2019 h 3483"/>
                <a:gd name="T78" fmla="*/ 3064 w 3483"/>
                <a:gd name="T79" fmla="*/ 2470 h 3483"/>
                <a:gd name="T80" fmla="*/ 2774 w 3483"/>
                <a:gd name="T81" fmla="*/ 2841 h 3483"/>
                <a:gd name="T82" fmla="*/ 2384 w 3483"/>
                <a:gd name="T83" fmla="*/ 3108 h 3483"/>
                <a:gd name="T84" fmla="*/ 1922 w 3483"/>
                <a:gd name="T85" fmla="*/ 3242 h 3483"/>
                <a:gd name="T86" fmla="*/ 1567 w 3483"/>
                <a:gd name="T87" fmla="*/ 3243 h 3483"/>
                <a:gd name="T88" fmla="*/ 1102 w 3483"/>
                <a:gd name="T89" fmla="*/ 3110 h 3483"/>
                <a:gd name="T90" fmla="*/ 710 w 3483"/>
                <a:gd name="T91" fmla="*/ 2844 h 3483"/>
                <a:gd name="T92" fmla="*/ 419 w 3483"/>
                <a:gd name="T93" fmla="*/ 2472 h 3483"/>
                <a:gd name="T94" fmla="*/ 255 w 3483"/>
                <a:gd name="T95" fmla="*/ 2020 h 3483"/>
                <a:gd name="T96" fmla="*/ 232 w 3483"/>
                <a:gd name="T97" fmla="*/ 1668 h 3483"/>
                <a:gd name="T98" fmla="*/ 336 w 3483"/>
                <a:gd name="T99" fmla="*/ 1189 h 3483"/>
                <a:gd name="T100" fmla="*/ 578 w 3483"/>
                <a:gd name="T101" fmla="*/ 780 h 3483"/>
                <a:gd name="T102" fmla="*/ 933 w 3483"/>
                <a:gd name="T103" fmla="*/ 467 h 3483"/>
                <a:gd name="T104" fmla="*/ 1373 w 3483"/>
                <a:gd name="T105" fmla="*/ 275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3" h="3483">
                  <a:moveTo>
                    <a:pt x="1453" y="2215"/>
                  </a:moveTo>
                  <a:lnTo>
                    <a:pt x="1398" y="2219"/>
                  </a:lnTo>
                  <a:lnTo>
                    <a:pt x="1346" y="2228"/>
                  </a:lnTo>
                  <a:lnTo>
                    <a:pt x="1295" y="2243"/>
                  </a:lnTo>
                  <a:lnTo>
                    <a:pt x="1246" y="2263"/>
                  </a:lnTo>
                  <a:lnTo>
                    <a:pt x="1202" y="2288"/>
                  </a:lnTo>
                  <a:lnTo>
                    <a:pt x="1160" y="2318"/>
                  </a:lnTo>
                  <a:lnTo>
                    <a:pt x="1122" y="2352"/>
                  </a:lnTo>
                  <a:lnTo>
                    <a:pt x="1088" y="2390"/>
                  </a:lnTo>
                  <a:lnTo>
                    <a:pt x="1059" y="2432"/>
                  </a:lnTo>
                  <a:lnTo>
                    <a:pt x="1033" y="2476"/>
                  </a:lnTo>
                  <a:lnTo>
                    <a:pt x="1013" y="2525"/>
                  </a:lnTo>
                  <a:lnTo>
                    <a:pt x="998" y="2575"/>
                  </a:lnTo>
                  <a:lnTo>
                    <a:pt x="989" y="2628"/>
                  </a:lnTo>
                  <a:lnTo>
                    <a:pt x="986" y="2683"/>
                  </a:lnTo>
                  <a:lnTo>
                    <a:pt x="986" y="2868"/>
                  </a:lnTo>
                  <a:lnTo>
                    <a:pt x="1062" y="2915"/>
                  </a:lnTo>
                  <a:lnTo>
                    <a:pt x="1140" y="2957"/>
                  </a:lnTo>
                  <a:lnTo>
                    <a:pt x="1222" y="2994"/>
                  </a:lnTo>
                  <a:lnTo>
                    <a:pt x="1307" y="3026"/>
                  </a:lnTo>
                  <a:lnTo>
                    <a:pt x="1393" y="3052"/>
                  </a:lnTo>
                  <a:lnTo>
                    <a:pt x="1483" y="3072"/>
                  </a:lnTo>
                  <a:lnTo>
                    <a:pt x="1574" y="3087"/>
                  </a:lnTo>
                  <a:lnTo>
                    <a:pt x="1668" y="3096"/>
                  </a:lnTo>
                  <a:lnTo>
                    <a:pt x="1668" y="2861"/>
                  </a:lnTo>
                  <a:lnTo>
                    <a:pt x="1824" y="2861"/>
                  </a:lnTo>
                  <a:lnTo>
                    <a:pt x="1824" y="3096"/>
                  </a:lnTo>
                  <a:lnTo>
                    <a:pt x="1915" y="3087"/>
                  </a:lnTo>
                  <a:lnTo>
                    <a:pt x="2004" y="3072"/>
                  </a:lnTo>
                  <a:lnTo>
                    <a:pt x="2092" y="3052"/>
                  </a:lnTo>
                  <a:lnTo>
                    <a:pt x="2176" y="3027"/>
                  </a:lnTo>
                  <a:lnTo>
                    <a:pt x="2260" y="2995"/>
                  </a:lnTo>
                  <a:lnTo>
                    <a:pt x="2340" y="2959"/>
                  </a:lnTo>
                  <a:lnTo>
                    <a:pt x="2417" y="2918"/>
                  </a:lnTo>
                  <a:lnTo>
                    <a:pt x="2491" y="2872"/>
                  </a:lnTo>
                  <a:lnTo>
                    <a:pt x="2491" y="2683"/>
                  </a:lnTo>
                  <a:lnTo>
                    <a:pt x="2488" y="2628"/>
                  </a:lnTo>
                  <a:lnTo>
                    <a:pt x="2478" y="2575"/>
                  </a:lnTo>
                  <a:lnTo>
                    <a:pt x="2463" y="2525"/>
                  </a:lnTo>
                  <a:lnTo>
                    <a:pt x="2443" y="2476"/>
                  </a:lnTo>
                  <a:lnTo>
                    <a:pt x="2418" y="2432"/>
                  </a:lnTo>
                  <a:lnTo>
                    <a:pt x="2388" y="2390"/>
                  </a:lnTo>
                  <a:lnTo>
                    <a:pt x="2355" y="2352"/>
                  </a:lnTo>
                  <a:lnTo>
                    <a:pt x="2317" y="2318"/>
                  </a:lnTo>
                  <a:lnTo>
                    <a:pt x="2275" y="2288"/>
                  </a:lnTo>
                  <a:lnTo>
                    <a:pt x="2230" y="2263"/>
                  </a:lnTo>
                  <a:lnTo>
                    <a:pt x="2182" y="2243"/>
                  </a:lnTo>
                  <a:lnTo>
                    <a:pt x="2131" y="2228"/>
                  </a:lnTo>
                  <a:lnTo>
                    <a:pt x="2078" y="2219"/>
                  </a:lnTo>
                  <a:lnTo>
                    <a:pt x="2023" y="2215"/>
                  </a:lnTo>
                  <a:lnTo>
                    <a:pt x="1453" y="2215"/>
                  </a:lnTo>
                  <a:close/>
                  <a:moveTo>
                    <a:pt x="1668" y="386"/>
                  </a:moveTo>
                  <a:lnTo>
                    <a:pt x="1575" y="395"/>
                  </a:lnTo>
                  <a:lnTo>
                    <a:pt x="1483" y="410"/>
                  </a:lnTo>
                  <a:lnTo>
                    <a:pt x="1394" y="430"/>
                  </a:lnTo>
                  <a:lnTo>
                    <a:pt x="1308" y="456"/>
                  </a:lnTo>
                  <a:lnTo>
                    <a:pt x="1223" y="488"/>
                  </a:lnTo>
                  <a:lnTo>
                    <a:pt x="1141" y="525"/>
                  </a:lnTo>
                  <a:lnTo>
                    <a:pt x="1063" y="567"/>
                  </a:lnTo>
                  <a:lnTo>
                    <a:pt x="988" y="614"/>
                  </a:lnTo>
                  <a:lnTo>
                    <a:pt x="916" y="666"/>
                  </a:lnTo>
                  <a:lnTo>
                    <a:pt x="848" y="722"/>
                  </a:lnTo>
                  <a:lnTo>
                    <a:pt x="783" y="782"/>
                  </a:lnTo>
                  <a:lnTo>
                    <a:pt x="722" y="846"/>
                  </a:lnTo>
                  <a:lnTo>
                    <a:pt x="666" y="915"/>
                  </a:lnTo>
                  <a:lnTo>
                    <a:pt x="614" y="987"/>
                  </a:lnTo>
                  <a:lnTo>
                    <a:pt x="568" y="1063"/>
                  </a:lnTo>
                  <a:lnTo>
                    <a:pt x="526" y="1141"/>
                  </a:lnTo>
                  <a:lnTo>
                    <a:pt x="489" y="1222"/>
                  </a:lnTo>
                  <a:lnTo>
                    <a:pt x="457" y="1307"/>
                  </a:lnTo>
                  <a:lnTo>
                    <a:pt x="431" y="1393"/>
                  </a:lnTo>
                  <a:lnTo>
                    <a:pt x="410" y="1483"/>
                  </a:lnTo>
                  <a:lnTo>
                    <a:pt x="396" y="1574"/>
                  </a:lnTo>
                  <a:lnTo>
                    <a:pt x="387" y="1667"/>
                  </a:lnTo>
                  <a:lnTo>
                    <a:pt x="622" y="1667"/>
                  </a:lnTo>
                  <a:lnTo>
                    <a:pt x="622" y="1823"/>
                  </a:lnTo>
                  <a:lnTo>
                    <a:pt x="387" y="1823"/>
                  </a:lnTo>
                  <a:lnTo>
                    <a:pt x="396" y="1915"/>
                  </a:lnTo>
                  <a:lnTo>
                    <a:pt x="411" y="2004"/>
                  </a:lnTo>
                  <a:lnTo>
                    <a:pt x="432" y="2093"/>
                  </a:lnTo>
                  <a:lnTo>
                    <a:pt x="457" y="2178"/>
                  </a:lnTo>
                  <a:lnTo>
                    <a:pt x="489" y="2262"/>
                  </a:lnTo>
                  <a:lnTo>
                    <a:pt x="526" y="2343"/>
                  </a:lnTo>
                  <a:lnTo>
                    <a:pt x="568" y="2420"/>
                  </a:lnTo>
                  <a:lnTo>
                    <a:pt x="614" y="2495"/>
                  </a:lnTo>
                  <a:lnTo>
                    <a:pt x="666" y="2566"/>
                  </a:lnTo>
                  <a:lnTo>
                    <a:pt x="721" y="2634"/>
                  </a:lnTo>
                  <a:lnTo>
                    <a:pt x="781" y="2698"/>
                  </a:lnTo>
                  <a:lnTo>
                    <a:pt x="844" y="2758"/>
                  </a:lnTo>
                  <a:lnTo>
                    <a:pt x="844" y="2682"/>
                  </a:lnTo>
                  <a:lnTo>
                    <a:pt x="846" y="2619"/>
                  </a:lnTo>
                  <a:lnTo>
                    <a:pt x="855" y="2557"/>
                  </a:lnTo>
                  <a:lnTo>
                    <a:pt x="869" y="2498"/>
                  </a:lnTo>
                  <a:lnTo>
                    <a:pt x="890" y="2440"/>
                  </a:lnTo>
                  <a:lnTo>
                    <a:pt x="915" y="2386"/>
                  </a:lnTo>
                  <a:lnTo>
                    <a:pt x="946" y="2335"/>
                  </a:lnTo>
                  <a:lnTo>
                    <a:pt x="982" y="2287"/>
                  </a:lnTo>
                  <a:lnTo>
                    <a:pt x="1021" y="2243"/>
                  </a:lnTo>
                  <a:lnTo>
                    <a:pt x="1065" y="2203"/>
                  </a:lnTo>
                  <a:lnTo>
                    <a:pt x="1112" y="2166"/>
                  </a:lnTo>
                  <a:lnTo>
                    <a:pt x="1164" y="2135"/>
                  </a:lnTo>
                  <a:lnTo>
                    <a:pt x="1218" y="2109"/>
                  </a:lnTo>
                  <a:lnTo>
                    <a:pt x="1275" y="2088"/>
                  </a:lnTo>
                  <a:lnTo>
                    <a:pt x="1334" y="2072"/>
                  </a:lnTo>
                  <a:lnTo>
                    <a:pt x="1396" y="2062"/>
                  </a:lnTo>
                  <a:lnTo>
                    <a:pt x="1460" y="2059"/>
                  </a:lnTo>
                  <a:lnTo>
                    <a:pt x="2030" y="2059"/>
                  </a:lnTo>
                  <a:lnTo>
                    <a:pt x="2093" y="2062"/>
                  </a:lnTo>
                  <a:lnTo>
                    <a:pt x="2155" y="2072"/>
                  </a:lnTo>
                  <a:lnTo>
                    <a:pt x="2214" y="2087"/>
                  </a:lnTo>
                  <a:lnTo>
                    <a:pt x="2271" y="2108"/>
                  </a:lnTo>
                  <a:lnTo>
                    <a:pt x="2325" y="2133"/>
                  </a:lnTo>
                  <a:lnTo>
                    <a:pt x="2377" y="2165"/>
                  </a:lnTo>
                  <a:lnTo>
                    <a:pt x="2425" y="2200"/>
                  </a:lnTo>
                  <a:lnTo>
                    <a:pt x="2470" y="2240"/>
                  </a:lnTo>
                  <a:lnTo>
                    <a:pt x="2510" y="2284"/>
                  </a:lnTo>
                  <a:lnTo>
                    <a:pt x="2546" y="2331"/>
                  </a:lnTo>
                  <a:lnTo>
                    <a:pt x="2577" y="2383"/>
                  </a:lnTo>
                  <a:lnTo>
                    <a:pt x="2604" y="2438"/>
                  </a:lnTo>
                  <a:lnTo>
                    <a:pt x="2625" y="2495"/>
                  </a:lnTo>
                  <a:lnTo>
                    <a:pt x="2640" y="2555"/>
                  </a:lnTo>
                  <a:lnTo>
                    <a:pt x="2649" y="2618"/>
                  </a:lnTo>
                  <a:lnTo>
                    <a:pt x="2652" y="2682"/>
                  </a:lnTo>
                  <a:lnTo>
                    <a:pt x="2652" y="2744"/>
                  </a:lnTo>
                  <a:lnTo>
                    <a:pt x="2715" y="2685"/>
                  </a:lnTo>
                  <a:lnTo>
                    <a:pt x="2773" y="2622"/>
                  </a:lnTo>
                  <a:lnTo>
                    <a:pt x="2827" y="2554"/>
                  </a:lnTo>
                  <a:lnTo>
                    <a:pt x="2876" y="2483"/>
                  </a:lnTo>
                  <a:lnTo>
                    <a:pt x="2920" y="2411"/>
                  </a:lnTo>
                  <a:lnTo>
                    <a:pt x="2962" y="2334"/>
                  </a:lnTo>
                  <a:lnTo>
                    <a:pt x="2996" y="2254"/>
                  </a:lnTo>
                  <a:lnTo>
                    <a:pt x="3027" y="2172"/>
                  </a:lnTo>
                  <a:lnTo>
                    <a:pt x="3052" y="2088"/>
                  </a:lnTo>
                  <a:lnTo>
                    <a:pt x="3072" y="2001"/>
                  </a:lnTo>
                  <a:lnTo>
                    <a:pt x="3086" y="1912"/>
                  </a:lnTo>
                  <a:lnTo>
                    <a:pt x="3095" y="1823"/>
                  </a:lnTo>
                  <a:lnTo>
                    <a:pt x="2860" y="1823"/>
                  </a:lnTo>
                  <a:lnTo>
                    <a:pt x="2860" y="1667"/>
                  </a:lnTo>
                  <a:lnTo>
                    <a:pt x="3096" y="1667"/>
                  </a:lnTo>
                  <a:lnTo>
                    <a:pt x="3087" y="1574"/>
                  </a:lnTo>
                  <a:lnTo>
                    <a:pt x="3073" y="1483"/>
                  </a:lnTo>
                  <a:lnTo>
                    <a:pt x="3052" y="1394"/>
                  </a:lnTo>
                  <a:lnTo>
                    <a:pt x="3027" y="1308"/>
                  </a:lnTo>
                  <a:lnTo>
                    <a:pt x="2995" y="1224"/>
                  </a:lnTo>
                  <a:lnTo>
                    <a:pt x="2958" y="1143"/>
                  </a:lnTo>
                  <a:lnTo>
                    <a:pt x="2917" y="1064"/>
                  </a:lnTo>
                  <a:lnTo>
                    <a:pt x="2870" y="989"/>
                  </a:lnTo>
                  <a:lnTo>
                    <a:pt x="2819" y="917"/>
                  </a:lnTo>
                  <a:lnTo>
                    <a:pt x="2763" y="850"/>
                  </a:lnTo>
                  <a:lnTo>
                    <a:pt x="2703" y="785"/>
                  </a:lnTo>
                  <a:lnTo>
                    <a:pt x="2639" y="724"/>
                  </a:lnTo>
                  <a:lnTo>
                    <a:pt x="2571" y="668"/>
                  </a:lnTo>
                  <a:lnTo>
                    <a:pt x="2499" y="616"/>
                  </a:lnTo>
                  <a:lnTo>
                    <a:pt x="2424" y="569"/>
                  </a:lnTo>
                  <a:lnTo>
                    <a:pt x="2346" y="527"/>
                  </a:lnTo>
                  <a:lnTo>
                    <a:pt x="2265" y="490"/>
                  </a:lnTo>
                  <a:lnTo>
                    <a:pt x="2182" y="458"/>
                  </a:lnTo>
                  <a:lnTo>
                    <a:pt x="2095" y="432"/>
                  </a:lnTo>
                  <a:lnTo>
                    <a:pt x="2006" y="411"/>
                  </a:lnTo>
                  <a:lnTo>
                    <a:pt x="1916" y="396"/>
                  </a:lnTo>
                  <a:lnTo>
                    <a:pt x="1823" y="387"/>
                  </a:lnTo>
                  <a:lnTo>
                    <a:pt x="1823" y="622"/>
                  </a:lnTo>
                  <a:lnTo>
                    <a:pt x="1668" y="622"/>
                  </a:lnTo>
                  <a:lnTo>
                    <a:pt x="1668" y="386"/>
                  </a:lnTo>
                  <a:close/>
                  <a:moveTo>
                    <a:pt x="1667" y="0"/>
                  </a:moveTo>
                  <a:lnTo>
                    <a:pt x="1823" y="0"/>
                  </a:lnTo>
                  <a:lnTo>
                    <a:pt x="1823" y="232"/>
                  </a:lnTo>
                  <a:lnTo>
                    <a:pt x="1922" y="241"/>
                  </a:lnTo>
                  <a:lnTo>
                    <a:pt x="2019" y="256"/>
                  </a:lnTo>
                  <a:lnTo>
                    <a:pt x="2115" y="278"/>
                  </a:lnTo>
                  <a:lnTo>
                    <a:pt x="2208" y="305"/>
                  </a:lnTo>
                  <a:lnTo>
                    <a:pt x="2299" y="338"/>
                  </a:lnTo>
                  <a:lnTo>
                    <a:pt x="2386" y="376"/>
                  </a:lnTo>
                  <a:lnTo>
                    <a:pt x="2471" y="420"/>
                  </a:lnTo>
                  <a:lnTo>
                    <a:pt x="2553" y="469"/>
                  </a:lnTo>
                  <a:lnTo>
                    <a:pt x="2631" y="522"/>
                  </a:lnTo>
                  <a:lnTo>
                    <a:pt x="2706" y="582"/>
                  </a:lnTo>
                  <a:lnTo>
                    <a:pt x="2777" y="644"/>
                  </a:lnTo>
                  <a:lnTo>
                    <a:pt x="2843" y="711"/>
                  </a:lnTo>
                  <a:lnTo>
                    <a:pt x="2907" y="782"/>
                  </a:lnTo>
                  <a:lnTo>
                    <a:pt x="2965" y="857"/>
                  </a:lnTo>
                  <a:lnTo>
                    <a:pt x="3019" y="936"/>
                  </a:lnTo>
                  <a:lnTo>
                    <a:pt x="3067" y="1017"/>
                  </a:lnTo>
                  <a:lnTo>
                    <a:pt x="3110" y="1103"/>
                  </a:lnTo>
                  <a:lnTo>
                    <a:pt x="3148" y="1191"/>
                  </a:lnTo>
                  <a:lnTo>
                    <a:pt x="3181" y="1281"/>
                  </a:lnTo>
                  <a:lnTo>
                    <a:pt x="3208" y="1375"/>
                  </a:lnTo>
                  <a:lnTo>
                    <a:pt x="3229" y="1470"/>
                  </a:lnTo>
                  <a:lnTo>
                    <a:pt x="3243" y="1568"/>
                  </a:lnTo>
                  <a:lnTo>
                    <a:pt x="3251" y="1668"/>
                  </a:lnTo>
                  <a:lnTo>
                    <a:pt x="3483" y="1668"/>
                  </a:lnTo>
                  <a:lnTo>
                    <a:pt x="3483" y="1823"/>
                  </a:lnTo>
                  <a:lnTo>
                    <a:pt x="3251" y="1823"/>
                  </a:lnTo>
                  <a:lnTo>
                    <a:pt x="3242" y="1922"/>
                  </a:lnTo>
                  <a:lnTo>
                    <a:pt x="3227" y="2019"/>
                  </a:lnTo>
                  <a:lnTo>
                    <a:pt x="3205" y="2114"/>
                  </a:lnTo>
                  <a:lnTo>
                    <a:pt x="3179" y="2207"/>
                  </a:lnTo>
                  <a:lnTo>
                    <a:pt x="3146" y="2298"/>
                  </a:lnTo>
                  <a:lnTo>
                    <a:pt x="3107" y="2385"/>
                  </a:lnTo>
                  <a:lnTo>
                    <a:pt x="3064" y="2470"/>
                  </a:lnTo>
                  <a:lnTo>
                    <a:pt x="3015" y="2551"/>
                  </a:lnTo>
                  <a:lnTo>
                    <a:pt x="2962" y="2629"/>
                  </a:lnTo>
                  <a:lnTo>
                    <a:pt x="2904" y="2704"/>
                  </a:lnTo>
                  <a:lnTo>
                    <a:pt x="2841" y="2775"/>
                  </a:lnTo>
                  <a:lnTo>
                    <a:pt x="2774" y="2841"/>
                  </a:lnTo>
                  <a:lnTo>
                    <a:pt x="2703" y="2905"/>
                  </a:lnTo>
                  <a:lnTo>
                    <a:pt x="2629" y="2963"/>
                  </a:lnTo>
                  <a:lnTo>
                    <a:pt x="2551" y="3016"/>
                  </a:lnTo>
                  <a:lnTo>
                    <a:pt x="2469" y="3065"/>
                  </a:lnTo>
                  <a:lnTo>
                    <a:pt x="2384" y="3108"/>
                  </a:lnTo>
                  <a:lnTo>
                    <a:pt x="2297" y="3146"/>
                  </a:lnTo>
                  <a:lnTo>
                    <a:pt x="2207" y="3179"/>
                  </a:lnTo>
                  <a:lnTo>
                    <a:pt x="2114" y="3206"/>
                  </a:lnTo>
                  <a:lnTo>
                    <a:pt x="2019" y="3228"/>
                  </a:lnTo>
                  <a:lnTo>
                    <a:pt x="1922" y="3242"/>
                  </a:lnTo>
                  <a:lnTo>
                    <a:pt x="1823" y="3251"/>
                  </a:lnTo>
                  <a:lnTo>
                    <a:pt x="1823" y="3483"/>
                  </a:lnTo>
                  <a:lnTo>
                    <a:pt x="1667" y="3483"/>
                  </a:lnTo>
                  <a:lnTo>
                    <a:pt x="1667" y="3252"/>
                  </a:lnTo>
                  <a:lnTo>
                    <a:pt x="1567" y="3243"/>
                  </a:lnTo>
                  <a:lnTo>
                    <a:pt x="1470" y="3229"/>
                  </a:lnTo>
                  <a:lnTo>
                    <a:pt x="1374" y="3209"/>
                  </a:lnTo>
                  <a:lnTo>
                    <a:pt x="1281" y="3181"/>
                  </a:lnTo>
                  <a:lnTo>
                    <a:pt x="1191" y="3148"/>
                  </a:lnTo>
                  <a:lnTo>
                    <a:pt x="1102" y="3110"/>
                  </a:lnTo>
                  <a:lnTo>
                    <a:pt x="1017" y="3067"/>
                  </a:lnTo>
                  <a:lnTo>
                    <a:pt x="935" y="3019"/>
                  </a:lnTo>
                  <a:lnTo>
                    <a:pt x="857" y="2965"/>
                  </a:lnTo>
                  <a:lnTo>
                    <a:pt x="782" y="2907"/>
                  </a:lnTo>
                  <a:lnTo>
                    <a:pt x="710" y="2844"/>
                  </a:lnTo>
                  <a:lnTo>
                    <a:pt x="643" y="2777"/>
                  </a:lnTo>
                  <a:lnTo>
                    <a:pt x="581" y="2706"/>
                  </a:lnTo>
                  <a:lnTo>
                    <a:pt x="521" y="2632"/>
                  </a:lnTo>
                  <a:lnTo>
                    <a:pt x="468" y="2553"/>
                  </a:lnTo>
                  <a:lnTo>
                    <a:pt x="419" y="2472"/>
                  </a:lnTo>
                  <a:lnTo>
                    <a:pt x="376" y="2387"/>
                  </a:lnTo>
                  <a:lnTo>
                    <a:pt x="337" y="2299"/>
                  </a:lnTo>
                  <a:lnTo>
                    <a:pt x="304" y="2209"/>
                  </a:lnTo>
                  <a:lnTo>
                    <a:pt x="277" y="2115"/>
                  </a:lnTo>
                  <a:lnTo>
                    <a:pt x="255" y="2020"/>
                  </a:lnTo>
                  <a:lnTo>
                    <a:pt x="241" y="1923"/>
                  </a:lnTo>
                  <a:lnTo>
                    <a:pt x="232" y="1823"/>
                  </a:lnTo>
                  <a:lnTo>
                    <a:pt x="0" y="1823"/>
                  </a:lnTo>
                  <a:lnTo>
                    <a:pt x="0" y="1668"/>
                  </a:lnTo>
                  <a:lnTo>
                    <a:pt x="232" y="1668"/>
                  </a:lnTo>
                  <a:lnTo>
                    <a:pt x="240" y="1567"/>
                  </a:lnTo>
                  <a:lnTo>
                    <a:pt x="254" y="1470"/>
                  </a:lnTo>
                  <a:lnTo>
                    <a:pt x="275" y="1374"/>
                  </a:lnTo>
                  <a:lnTo>
                    <a:pt x="303" y="1280"/>
                  </a:lnTo>
                  <a:lnTo>
                    <a:pt x="336" y="1189"/>
                  </a:lnTo>
                  <a:lnTo>
                    <a:pt x="374" y="1101"/>
                  </a:lnTo>
                  <a:lnTo>
                    <a:pt x="417" y="1015"/>
                  </a:lnTo>
                  <a:lnTo>
                    <a:pt x="467" y="934"/>
                  </a:lnTo>
                  <a:lnTo>
                    <a:pt x="519" y="855"/>
                  </a:lnTo>
                  <a:lnTo>
                    <a:pt x="578" y="780"/>
                  </a:lnTo>
                  <a:lnTo>
                    <a:pt x="641" y="708"/>
                  </a:lnTo>
                  <a:lnTo>
                    <a:pt x="708" y="642"/>
                  </a:lnTo>
                  <a:lnTo>
                    <a:pt x="780" y="578"/>
                  </a:lnTo>
                  <a:lnTo>
                    <a:pt x="855" y="519"/>
                  </a:lnTo>
                  <a:lnTo>
                    <a:pt x="933" y="467"/>
                  </a:lnTo>
                  <a:lnTo>
                    <a:pt x="1015" y="417"/>
                  </a:lnTo>
                  <a:lnTo>
                    <a:pt x="1101" y="374"/>
                  </a:lnTo>
                  <a:lnTo>
                    <a:pt x="1189" y="336"/>
                  </a:lnTo>
                  <a:lnTo>
                    <a:pt x="1280" y="303"/>
                  </a:lnTo>
                  <a:lnTo>
                    <a:pt x="1373" y="275"/>
                  </a:lnTo>
                  <a:lnTo>
                    <a:pt x="1469" y="254"/>
                  </a:lnTo>
                  <a:lnTo>
                    <a:pt x="1567" y="240"/>
                  </a:lnTo>
                  <a:lnTo>
                    <a:pt x="1667" y="232"/>
                  </a:lnTo>
                  <a:lnTo>
                    <a:pt x="166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3" name="Freeform 113"/>
            <p:cNvSpPr>
              <a:spLocks noEditPoints="1"/>
            </p:cNvSpPr>
            <p:nvPr/>
          </p:nvSpPr>
          <p:spPr bwMode="auto">
            <a:xfrm>
              <a:off x="11169650" y="2805113"/>
              <a:ext cx="173037" cy="173037"/>
            </a:xfrm>
            <a:custGeom>
              <a:avLst/>
              <a:gdLst>
                <a:gd name="T0" fmla="*/ 443 w 977"/>
                <a:gd name="T1" fmla="*/ 151 h 977"/>
                <a:gd name="T2" fmla="*/ 359 w 977"/>
                <a:gd name="T3" fmla="*/ 173 h 977"/>
                <a:gd name="T4" fmla="*/ 285 w 977"/>
                <a:gd name="T5" fmla="*/ 216 h 977"/>
                <a:gd name="T6" fmla="*/ 225 w 977"/>
                <a:gd name="T7" fmla="*/ 276 h 977"/>
                <a:gd name="T8" fmla="*/ 181 w 977"/>
                <a:gd name="T9" fmla="*/ 350 h 977"/>
                <a:gd name="T10" fmla="*/ 158 w 977"/>
                <a:gd name="T11" fmla="*/ 434 h 977"/>
                <a:gd name="T12" fmla="*/ 158 w 977"/>
                <a:gd name="T13" fmla="*/ 526 h 977"/>
                <a:gd name="T14" fmla="*/ 181 w 977"/>
                <a:gd name="T15" fmla="*/ 611 h 977"/>
                <a:gd name="T16" fmla="*/ 225 w 977"/>
                <a:gd name="T17" fmla="*/ 685 h 977"/>
                <a:gd name="T18" fmla="*/ 284 w 977"/>
                <a:gd name="T19" fmla="*/ 745 h 977"/>
                <a:gd name="T20" fmla="*/ 358 w 977"/>
                <a:gd name="T21" fmla="*/ 788 h 977"/>
                <a:gd name="T22" fmla="*/ 443 w 977"/>
                <a:gd name="T23" fmla="*/ 811 h 977"/>
                <a:gd name="T24" fmla="*/ 534 w 977"/>
                <a:gd name="T25" fmla="*/ 811 h 977"/>
                <a:gd name="T26" fmla="*/ 619 w 977"/>
                <a:gd name="T27" fmla="*/ 788 h 977"/>
                <a:gd name="T28" fmla="*/ 693 w 977"/>
                <a:gd name="T29" fmla="*/ 745 h 977"/>
                <a:gd name="T30" fmla="*/ 752 w 977"/>
                <a:gd name="T31" fmla="*/ 685 h 977"/>
                <a:gd name="T32" fmla="*/ 796 w 977"/>
                <a:gd name="T33" fmla="*/ 611 h 977"/>
                <a:gd name="T34" fmla="*/ 819 w 977"/>
                <a:gd name="T35" fmla="*/ 526 h 977"/>
                <a:gd name="T36" fmla="*/ 819 w 977"/>
                <a:gd name="T37" fmla="*/ 436 h 977"/>
                <a:gd name="T38" fmla="*/ 796 w 977"/>
                <a:gd name="T39" fmla="*/ 350 h 977"/>
                <a:gd name="T40" fmla="*/ 752 w 977"/>
                <a:gd name="T41" fmla="*/ 276 h 977"/>
                <a:gd name="T42" fmla="*/ 692 w 977"/>
                <a:gd name="T43" fmla="*/ 216 h 977"/>
                <a:gd name="T44" fmla="*/ 618 w 977"/>
                <a:gd name="T45" fmla="*/ 173 h 977"/>
                <a:gd name="T46" fmla="*/ 534 w 977"/>
                <a:gd name="T47" fmla="*/ 151 h 977"/>
                <a:gd name="T48" fmla="*/ 489 w 977"/>
                <a:gd name="T49" fmla="*/ 0 h 977"/>
                <a:gd name="T50" fmla="*/ 599 w 977"/>
                <a:gd name="T51" fmla="*/ 12 h 977"/>
                <a:gd name="T52" fmla="*/ 702 w 977"/>
                <a:gd name="T53" fmla="*/ 49 h 977"/>
                <a:gd name="T54" fmla="*/ 792 w 977"/>
                <a:gd name="T55" fmla="*/ 107 h 977"/>
                <a:gd name="T56" fmla="*/ 868 w 977"/>
                <a:gd name="T57" fmla="*/ 183 h 977"/>
                <a:gd name="T58" fmla="*/ 928 w 977"/>
                <a:gd name="T59" fmla="*/ 274 h 977"/>
                <a:gd name="T60" fmla="*/ 965 w 977"/>
                <a:gd name="T61" fmla="*/ 377 h 977"/>
                <a:gd name="T62" fmla="*/ 977 w 977"/>
                <a:gd name="T63" fmla="*/ 488 h 977"/>
                <a:gd name="T64" fmla="*/ 965 w 977"/>
                <a:gd name="T65" fmla="*/ 599 h 977"/>
                <a:gd name="T66" fmla="*/ 928 w 977"/>
                <a:gd name="T67" fmla="*/ 702 h 977"/>
                <a:gd name="T68" fmla="*/ 868 w 977"/>
                <a:gd name="T69" fmla="*/ 792 h 977"/>
                <a:gd name="T70" fmla="*/ 792 w 977"/>
                <a:gd name="T71" fmla="*/ 868 h 977"/>
                <a:gd name="T72" fmla="*/ 702 w 977"/>
                <a:gd name="T73" fmla="*/ 927 h 977"/>
                <a:gd name="T74" fmla="*/ 599 w 977"/>
                <a:gd name="T75" fmla="*/ 964 h 977"/>
                <a:gd name="T76" fmla="*/ 489 w 977"/>
                <a:gd name="T77" fmla="*/ 977 h 977"/>
                <a:gd name="T78" fmla="*/ 378 w 977"/>
                <a:gd name="T79" fmla="*/ 964 h 977"/>
                <a:gd name="T80" fmla="*/ 275 w 977"/>
                <a:gd name="T81" fmla="*/ 927 h 977"/>
                <a:gd name="T82" fmla="*/ 185 w 977"/>
                <a:gd name="T83" fmla="*/ 868 h 977"/>
                <a:gd name="T84" fmla="*/ 109 w 977"/>
                <a:gd name="T85" fmla="*/ 792 h 977"/>
                <a:gd name="T86" fmla="*/ 49 w 977"/>
                <a:gd name="T87" fmla="*/ 702 h 977"/>
                <a:gd name="T88" fmla="*/ 12 w 977"/>
                <a:gd name="T89" fmla="*/ 599 h 977"/>
                <a:gd name="T90" fmla="*/ 0 w 977"/>
                <a:gd name="T91" fmla="*/ 488 h 977"/>
                <a:gd name="T92" fmla="*/ 12 w 977"/>
                <a:gd name="T93" fmla="*/ 377 h 977"/>
                <a:gd name="T94" fmla="*/ 49 w 977"/>
                <a:gd name="T95" fmla="*/ 275 h 977"/>
                <a:gd name="T96" fmla="*/ 109 w 977"/>
                <a:gd name="T97" fmla="*/ 184 h 977"/>
                <a:gd name="T98" fmla="*/ 185 w 977"/>
                <a:gd name="T99" fmla="*/ 107 h 977"/>
                <a:gd name="T100" fmla="*/ 275 w 977"/>
                <a:gd name="T101" fmla="*/ 49 h 977"/>
                <a:gd name="T102" fmla="*/ 378 w 977"/>
                <a:gd name="T103" fmla="*/ 12 h 977"/>
                <a:gd name="T104" fmla="*/ 489 w 977"/>
                <a:gd name="T105"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7" h="977">
                  <a:moveTo>
                    <a:pt x="489" y="147"/>
                  </a:moveTo>
                  <a:lnTo>
                    <a:pt x="443" y="151"/>
                  </a:lnTo>
                  <a:lnTo>
                    <a:pt x="400" y="159"/>
                  </a:lnTo>
                  <a:lnTo>
                    <a:pt x="359" y="173"/>
                  </a:lnTo>
                  <a:lnTo>
                    <a:pt x="320" y="193"/>
                  </a:lnTo>
                  <a:lnTo>
                    <a:pt x="285" y="216"/>
                  </a:lnTo>
                  <a:lnTo>
                    <a:pt x="252" y="245"/>
                  </a:lnTo>
                  <a:lnTo>
                    <a:pt x="225" y="276"/>
                  </a:lnTo>
                  <a:lnTo>
                    <a:pt x="200" y="312"/>
                  </a:lnTo>
                  <a:lnTo>
                    <a:pt x="181" y="350"/>
                  </a:lnTo>
                  <a:lnTo>
                    <a:pt x="167" y="391"/>
                  </a:lnTo>
                  <a:lnTo>
                    <a:pt x="158" y="434"/>
                  </a:lnTo>
                  <a:lnTo>
                    <a:pt x="155" y="481"/>
                  </a:lnTo>
                  <a:lnTo>
                    <a:pt x="158" y="526"/>
                  </a:lnTo>
                  <a:lnTo>
                    <a:pt x="167" y="570"/>
                  </a:lnTo>
                  <a:lnTo>
                    <a:pt x="181" y="611"/>
                  </a:lnTo>
                  <a:lnTo>
                    <a:pt x="200" y="649"/>
                  </a:lnTo>
                  <a:lnTo>
                    <a:pt x="225" y="685"/>
                  </a:lnTo>
                  <a:lnTo>
                    <a:pt x="252" y="716"/>
                  </a:lnTo>
                  <a:lnTo>
                    <a:pt x="284" y="745"/>
                  </a:lnTo>
                  <a:lnTo>
                    <a:pt x="320" y="768"/>
                  </a:lnTo>
                  <a:lnTo>
                    <a:pt x="358" y="788"/>
                  </a:lnTo>
                  <a:lnTo>
                    <a:pt x="400" y="802"/>
                  </a:lnTo>
                  <a:lnTo>
                    <a:pt x="443" y="811"/>
                  </a:lnTo>
                  <a:lnTo>
                    <a:pt x="489" y="813"/>
                  </a:lnTo>
                  <a:lnTo>
                    <a:pt x="534" y="811"/>
                  </a:lnTo>
                  <a:lnTo>
                    <a:pt x="577" y="802"/>
                  </a:lnTo>
                  <a:lnTo>
                    <a:pt x="619" y="788"/>
                  </a:lnTo>
                  <a:lnTo>
                    <a:pt x="657" y="769"/>
                  </a:lnTo>
                  <a:lnTo>
                    <a:pt x="693" y="745"/>
                  </a:lnTo>
                  <a:lnTo>
                    <a:pt x="725" y="716"/>
                  </a:lnTo>
                  <a:lnTo>
                    <a:pt x="752" y="685"/>
                  </a:lnTo>
                  <a:lnTo>
                    <a:pt x="777" y="650"/>
                  </a:lnTo>
                  <a:lnTo>
                    <a:pt x="796" y="611"/>
                  </a:lnTo>
                  <a:lnTo>
                    <a:pt x="810" y="570"/>
                  </a:lnTo>
                  <a:lnTo>
                    <a:pt x="819" y="526"/>
                  </a:lnTo>
                  <a:lnTo>
                    <a:pt x="822" y="481"/>
                  </a:lnTo>
                  <a:lnTo>
                    <a:pt x="819" y="436"/>
                  </a:lnTo>
                  <a:lnTo>
                    <a:pt x="810" y="391"/>
                  </a:lnTo>
                  <a:lnTo>
                    <a:pt x="796" y="350"/>
                  </a:lnTo>
                  <a:lnTo>
                    <a:pt x="777" y="312"/>
                  </a:lnTo>
                  <a:lnTo>
                    <a:pt x="752" y="276"/>
                  </a:lnTo>
                  <a:lnTo>
                    <a:pt x="725" y="245"/>
                  </a:lnTo>
                  <a:lnTo>
                    <a:pt x="692" y="216"/>
                  </a:lnTo>
                  <a:lnTo>
                    <a:pt x="657" y="193"/>
                  </a:lnTo>
                  <a:lnTo>
                    <a:pt x="618" y="173"/>
                  </a:lnTo>
                  <a:lnTo>
                    <a:pt x="577" y="159"/>
                  </a:lnTo>
                  <a:lnTo>
                    <a:pt x="534" y="151"/>
                  </a:lnTo>
                  <a:lnTo>
                    <a:pt x="489" y="147"/>
                  </a:lnTo>
                  <a:close/>
                  <a:moveTo>
                    <a:pt x="489" y="0"/>
                  </a:moveTo>
                  <a:lnTo>
                    <a:pt x="544" y="3"/>
                  </a:lnTo>
                  <a:lnTo>
                    <a:pt x="599" y="12"/>
                  </a:lnTo>
                  <a:lnTo>
                    <a:pt x="652" y="28"/>
                  </a:lnTo>
                  <a:lnTo>
                    <a:pt x="702" y="49"/>
                  </a:lnTo>
                  <a:lnTo>
                    <a:pt x="749" y="76"/>
                  </a:lnTo>
                  <a:lnTo>
                    <a:pt x="792" y="107"/>
                  </a:lnTo>
                  <a:lnTo>
                    <a:pt x="833" y="143"/>
                  </a:lnTo>
                  <a:lnTo>
                    <a:pt x="868" y="183"/>
                  </a:lnTo>
                  <a:lnTo>
                    <a:pt x="900" y="228"/>
                  </a:lnTo>
                  <a:lnTo>
                    <a:pt x="928" y="274"/>
                  </a:lnTo>
                  <a:lnTo>
                    <a:pt x="949" y="325"/>
                  </a:lnTo>
                  <a:lnTo>
                    <a:pt x="965" y="377"/>
                  </a:lnTo>
                  <a:lnTo>
                    <a:pt x="974" y="431"/>
                  </a:lnTo>
                  <a:lnTo>
                    <a:pt x="977" y="488"/>
                  </a:lnTo>
                  <a:lnTo>
                    <a:pt x="974" y="544"/>
                  </a:lnTo>
                  <a:lnTo>
                    <a:pt x="965" y="599"/>
                  </a:lnTo>
                  <a:lnTo>
                    <a:pt x="949" y="652"/>
                  </a:lnTo>
                  <a:lnTo>
                    <a:pt x="928" y="702"/>
                  </a:lnTo>
                  <a:lnTo>
                    <a:pt x="900" y="749"/>
                  </a:lnTo>
                  <a:lnTo>
                    <a:pt x="868" y="792"/>
                  </a:lnTo>
                  <a:lnTo>
                    <a:pt x="833" y="832"/>
                  </a:lnTo>
                  <a:lnTo>
                    <a:pt x="792" y="868"/>
                  </a:lnTo>
                  <a:lnTo>
                    <a:pt x="749" y="900"/>
                  </a:lnTo>
                  <a:lnTo>
                    <a:pt x="702" y="927"/>
                  </a:lnTo>
                  <a:lnTo>
                    <a:pt x="652" y="948"/>
                  </a:lnTo>
                  <a:lnTo>
                    <a:pt x="599" y="964"/>
                  </a:lnTo>
                  <a:lnTo>
                    <a:pt x="544" y="974"/>
                  </a:lnTo>
                  <a:lnTo>
                    <a:pt x="489" y="977"/>
                  </a:lnTo>
                  <a:lnTo>
                    <a:pt x="433" y="974"/>
                  </a:lnTo>
                  <a:lnTo>
                    <a:pt x="378" y="964"/>
                  </a:lnTo>
                  <a:lnTo>
                    <a:pt x="325" y="948"/>
                  </a:lnTo>
                  <a:lnTo>
                    <a:pt x="275" y="927"/>
                  </a:lnTo>
                  <a:lnTo>
                    <a:pt x="228" y="900"/>
                  </a:lnTo>
                  <a:lnTo>
                    <a:pt x="185" y="868"/>
                  </a:lnTo>
                  <a:lnTo>
                    <a:pt x="144" y="832"/>
                  </a:lnTo>
                  <a:lnTo>
                    <a:pt x="109" y="792"/>
                  </a:lnTo>
                  <a:lnTo>
                    <a:pt x="77" y="749"/>
                  </a:lnTo>
                  <a:lnTo>
                    <a:pt x="49" y="702"/>
                  </a:lnTo>
                  <a:lnTo>
                    <a:pt x="28" y="652"/>
                  </a:lnTo>
                  <a:lnTo>
                    <a:pt x="12" y="599"/>
                  </a:lnTo>
                  <a:lnTo>
                    <a:pt x="3" y="544"/>
                  </a:lnTo>
                  <a:lnTo>
                    <a:pt x="0" y="488"/>
                  </a:lnTo>
                  <a:lnTo>
                    <a:pt x="3" y="432"/>
                  </a:lnTo>
                  <a:lnTo>
                    <a:pt x="12" y="377"/>
                  </a:lnTo>
                  <a:lnTo>
                    <a:pt x="28" y="325"/>
                  </a:lnTo>
                  <a:lnTo>
                    <a:pt x="49" y="275"/>
                  </a:lnTo>
                  <a:lnTo>
                    <a:pt x="77" y="228"/>
                  </a:lnTo>
                  <a:lnTo>
                    <a:pt x="109" y="184"/>
                  </a:lnTo>
                  <a:lnTo>
                    <a:pt x="144" y="144"/>
                  </a:lnTo>
                  <a:lnTo>
                    <a:pt x="185" y="107"/>
                  </a:lnTo>
                  <a:lnTo>
                    <a:pt x="228" y="77"/>
                  </a:lnTo>
                  <a:lnTo>
                    <a:pt x="275" y="49"/>
                  </a:lnTo>
                  <a:lnTo>
                    <a:pt x="325" y="28"/>
                  </a:lnTo>
                  <a:lnTo>
                    <a:pt x="378" y="12"/>
                  </a:lnTo>
                  <a:lnTo>
                    <a:pt x="433" y="3"/>
                  </a:lnTo>
                  <a:lnTo>
                    <a:pt x="489"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grpSp>
        <p:nvGrpSpPr>
          <p:cNvPr id="64" name="Group 50"/>
          <p:cNvGrpSpPr/>
          <p:nvPr/>
        </p:nvGrpSpPr>
        <p:grpSpPr>
          <a:xfrm>
            <a:off x="3175938" y="5137072"/>
            <a:ext cx="1228726" cy="1200150"/>
            <a:chOff x="5305425" y="1893888"/>
            <a:chExt cx="614363" cy="600075"/>
          </a:xfrm>
          <a:solidFill>
            <a:schemeClr val="bg1"/>
          </a:solidFill>
        </p:grpSpPr>
        <p:sp>
          <p:nvSpPr>
            <p:cNvPr id="65" name="Freeform 153"/>
            <p:cNvSpPr>
              <a:spLocks noEditPoints="1"/>
            </p:cNvSpPr>
            <p:nvPr/>
          </p:nvSpPr>
          <p:spPr bwMode="auto">
            <a:xfrm>
              <a:off x="5484813" y="1992313"/>
              <a:ext cx="434975" cy="228600"/>
            </a:xfrm>
            <a:custGeom>
              <a:avLst/>
              <a:gdLst>
                <a:gd name="T0" fmla="*/ 403 w 2470"/>
                <a:gd name="T1" fmla="*/ 911 h 1295"/>
                <a:gd name="T2" fmla="*/ 471 w 2470"/>
                <a:gd name="T3" fmla="*/ 1140 h 1295"/>
                <a:gd name="T4" fmla="*/ 2013 w 2470"/>
                <a:gd name="T5" fmla="*/ 1140 h 1295"/>
                <a:gd name="T6" fmla="*/ 2080 w 2470"/>
                <a:gd name="T7" fmla="*/ 911 h 1295"/>
                <a:gd name="T8" fmla="*/ 403 w 2470"/>
                <a:gd name="T9" fmla="*/ 911 h 1295"/>
                <a:gd name="T10" fmla="*/ 291 w 2470"/>
                <a:gd name="T11" fmla="*/ 533 h 1295"/>
                <a:gd name="T12" fmla="*/ 356 w 2470"/>
                <a:gd name="T13" fmla="*/ 762 h 1295"/>
                <a:gd name="T14" fmla="*/ 2117 w 2470"/>
                <a:gd name="T15" fmla="*/ 762 h 1295"/>
                <a:gd name="T16" fmla="*/ 2184 w 2470"/>
                <a:gd name="T17" fmla="*/ 533 h 1295"/>
                <a:gd name="T18" fmla="*/ 291 w 2470"/>
                <a:gd name="T19" fmla="*/ 533 h 1295"/>
                <a:gd name="T20" fmla="*/ 181 w 2470"/>
                <a:gd name="T21" fmla="*/ 149 h 1295"/>
                <a:gd name="T22" fmla="*/ 247 w 2470"/>
                <a:gd name="T23" fmla="*/ 378 h 1295"/>
                <a:gd name="T24" fmla="*/ 2228 w 2470"/>
                <a:gd name="T25" fmla="*/ 378 h 1295"/>
                <a:gd name="T26" fmla="*/ 2296 w 2470"/>
                <a:gd name="T27" fmla="*/ 149 h 1295"/>
                <a:gd name="T28" fmla="*/ 181 w 2470"/>
                <a:gd name="T29" fmla="*/ 149 h 1295"/>
                <a:gd name="T30" fmla="*/ 77 w 2470"/>
                <a:gd name="T31" fmla="*/ 0 h 1295"/>
                <a:gd name="T32" fmla="*/ 2391 w 2470"/>
                <a:gd name="T33" fmla="*/ 0 h 1295"/>
                <a:gd name="T34" fmla="*/ 2412 w 2470"/>
                <a:gd name="T35" fmla="*/ 2 h 1295"/>
                <a:gd name="T36" fmla="*/ 2429 w 2470"/>
                <a:gd name="T37" fmla="*/ 9 h 1295"/>
                <a:gd name="T38" fmla="*/ 2443 w 2470"/>
                <a:gd name="T39" fmla="*/ 17 h 1295"/>
                <a:gd name="T40" fmla="*/ 2454 w 2470"/>
                <a:gd name="T41" fmla="*/ 29 h 1295"/>
                <a:gd name="T42" fmla="*/ 2462 w 2470"/>
                <a:gd name="T43" fmla="*/ 41 h 1295"/>
                <a:gd name="T44" fmla="*/ 2467 w 2470"/>
                <a:gd name="T45" fmla="*/ 55 h 1295"/>
                <a:gd name="T46" fmla="*/ 2470 w 2470"/>
                <a:gd name="T47" fmla="*/ 70 h 1295"/>
                <a:gd name="T48" fmla="*/ 2468 w 2470"/>
                <a:gd name="T49" fmla="*/ 84 h 1295"/>
                <a:gd name="T50" fmla="*/ 2465 w 2470"/>
                <a:gd name="T51" fmla="*/ 97 h 1295"/>
                <a:gd name="T52" fmla="*/ 2139 w 2470"/>
                <a:gd name="T53" fmla="*/ 1243 h 1295"/>
                <a:gd name="T54" fmla="*/ 2132 w 2470"/>
                <a:gd name="T55" fmla="*/ 1260 h 1295"/>
                <a:gd name="T56" fmla="*/ 2120 w 2470"/>
                <a:gd name="T57" fmla="*/ 1274 h 1295"/>
                <a:gd name="T58" fmla="*/ 2106 w 2470"/>
                <a:gd name="T59" fmla="*/ 1286 h 1295"/>
                <a:gd name="T60" fmla="*/ 2086 w 2470"/>
                <a:gd name="T61" fmla="*/ 1292 h 1295"/>
                <a:gd name="T62" fmla="*/ 2065 w 2470"/>
                <a:gd name="T63" fmla="*/ 1295 h 1295"/>
                <a:gd name="T64" fmla="*/ 411 w 2470"/>
                <a:gd name="T65" fmla="*/ 1295 h 1295"/>
                <a:gd name="T66" fmla="*/ 390 w 2470"/>
                <a:gd name="T67" fmla="*/ 1292 h 1295"/>
                <a:gd name="T68" fmla="*/ 371 w 2470"/>
                <a:gd name="T69" fmla="*/ 1286 h 1295"/>
                <a:gd name="T70" fmla="*/ 355 w 2470"/>
                <a:gd name="T71" fmla="*/ 1274 h 1295"/>
                <a:gd name="T72" fmla="*/ 344 w 2470"/>
                <a:gd name="T73" fmla="*/ 1260 h 1295"/>
                <a:gd name="T74" fmla="*/ 337 w 2470"/>
                <a:gd name="T75" fmla="*/ 1243 h 1295"/>
                <a:gd name="T76" fmla="*/ 3 w 2470"/>
                <a:gd name="T77" fmla="*/ 97 h 1295"/>
                <a:gd name="T78" fmla="*/ 0 w 2470"/>
                <a:gd name="T79" fmla="*/ 73 h 1295"/>
                <a:gd name="T80" fmla="*/ 2 w 2470"/>
                <a:gd name="T81" fmla="*/ 53 h 1295"/>
                <a:gd name="T82" fmla="*/ 9 w 2470"/>
                <a:gd name="T83" fmla="*/ 35 h 1295"/>
                <a:gd name="T84" fmla="*/ 20 w 2470"/>
                <a:gd name="T85" fmla="*/ 20 h 1295"/>
                <a:gd name="T86" fmla="*/ 36 w 2470"/>
                <a:gd name="T87" fmla="*/ 10 h 1295"/>
                <a:gd name="T88" fmla="*/ 55 w 2470"/>
                <a:gd name="T89" fmla="*/ 2 h 1295"/>
                <a:gd name="T90" fmla="*/ 77 w 2470"/>
                <a:gd name="T91"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0" h="1295">
                  <a:moveTo>
                    <a:pt x="403" y="911"/>
                  </a:moveTo>
                  <a:lnTo>
                    <a:pt x="471" y="1140"/>
                  </a:lnTo>
                  <a:lnTo>
                    <a:pt x="2013" y="1140"/>
                  </a:lnTo>
                  <a:lnTo>
                    <a:pt x="2080" y="911"/>
                  </a:lnTo>
                  <a:lnTo>
                    <a:pt x="403" y="911"/>
                  </a:lnTo>
                  <a:close/>
                  <a:moveTo>
                    <a:pt x="291" y="533"/>
                  </a:moveTo>
                  <a:lnTo>
                    <a:pt x="356" y="762"/>
                  </a:lnTo>
                  <a:lnTo>
                    <a:pt x="2117" y="762"/>
                  </a:lnTo>
                  <a:lnTo>
                    <a:pt x="2184" y="533"/>
                  </a:lnTo>
                  <a:lnTo>
                    <a:pt x="291" y="533"/>
                  </a:lnTo>
                  <a:close/>
                  <a:moveTo>
                    <a:pt x="181" y="149"/>
                  </a:moveTo>
                  <a:lnTo>
                    <a:pt x="247" y="378"/>
                  </a:lnTo>
                  <a:lnTo>
                    <a:pt x="2228" y="378"/>
                  </a:lnTo>
                  <a:lnTo>
                    <a:pt x="2296" y="149"/>
                  </a:lnTo>
                  <a:lnTo>
                    <a:pt x="181" y="149"/>
                  </a:lnTo>
                  <a:close/>
                  <a:moveTo>
                    <a:pt x="77" y="0"/>
                  </a:moveTo>
                  <a:lnTo>
                    <a:pt x="2391" y="0"/>
                  </a:lnTo>
                  <a:lnTo>
                    <a:pt x="2412" y="2"/>
                  </a:lnTo>
                  <a:lnTo>
                    <a:pt x="2429" y="9"/>
                  </a:lnTo>
                  <a:lnTo>
                    <a:pt x="2443" y="17"/>
                  </a:lnTo>
                  <a:lnTo>
                    <a:pt x="2454" y="29"/>
                  </a:lnTo>
                  <a:lnTo>
                    <a:pt x="2462" y="41"/>
                  </a:lnTo>
                  <a:lnTo>
                    <a:pt x="2467" y="55"/>
                  </a:lnTo>
                  <a:lnTo>
                    <a:pt x="2470" y="70"/>
                  </a:lnTo>
                  <a:lnTo>
                    <a:pt x="2468" y="84"/>
                  </a:lnTo>
                  <a:lnTo>
                    <a:pt x="2465" y="97"/>
                  </a:lnTo>
                  <a:lnTo>
                    <a:pt x="2139" y="1243"/>
                  </a:lnTo>
                  <a:lnTo>
                    <a:pt x="2132" y="1260"/>
                  </a:lnTo>
                  <a:lnTo>
                    <a:pt x="2120" y="1274"/>
                  </a:lnTo>
                  <a:lnTo>
                    <a:pt x="2106" y="1286"/>
                  </a:lnTo>
                  <a:lnTo>
                    <a:pt x="2086" y="1292"/>
                  </a:lnTo>
                  <a:lnTo>
                    <a:pt x="2065" y="1295"/>
                  </a:lnTo>
                  <a:lnTo>
                    <a:pt x="411" y="1295"/>
                  </a:lnTo>
                  <a:lnTo>
                    <a:pt x="390" y="1292"/>
                  </a:lnTo>
                  <a:lnTo>
                    <a:pt x="371" y="1286"/>
                  </a:lnTo>
                  <a:lnTo>
                    <a:pt x="355" y="1274"/>
                  </a:lnTo>
                  <a:lnTo>
                    <a:pt x="344" y="1260"/>
                  </a:lnTo>
                  <a:lnTo>
                    <a:pt x="337" y="1243"/>
                  </a:lnTo>
                  <a:lnTo>
                    <a:pt x="3" y="97"/>
                  </a:lnTo>
                  <a:lnTo>
                    <a:pt x="0" y="73"/>
                  </a:lnTo>
                  <a:lnTo>
                    <a:pt x="2" y="53"/>
                  </a:lnTo>
                  <a:lnTo>
                    <a:pt x="9" y="35"/>
                  </a:lnTo>
                  <a:lnTo>
                    <a:pt x="20" y="20"/>
                  </a:lnTo>
                  <a:lnTo>
                    <a:pt x="36" y="10"/>
                  </a:lnTo>
                  <a:lnTo>
                    <a:pt x="55" y="2"/>
                  </a:lnTo>
                  <a:lnTo>
                    <a:pt x="7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6" name="Freeform 154"/>
            <p:cNvSpPr/>
            <p:nvPr/>
          </p:nvSpPr>
          <p:spPr bwMode="auto">
            <a:xfrm>
              <a:off x="5305425" y="1893888"/>
              <a:ext cx="544513" cy="393700"/>
            </a:xfrm>
            <a:custGeom>
              <a:avLst/>
              <a:gdLst>
                <a:gd name="T0" fmla="*/ 0 w 3086"/>
                <a:gd name="T1" fmla="*/ 0 h 2234"/>
                <a:gd name="T2" fmla="*/ 610 w 3086"/>
                <a:gd name="T3" fmla="*/ 0 h 2234"/>
                <a:gd name="T4" fmla="*/ 628 w 3086"/>
                <a:gd name="T5" fmla="*/ 2 h 2234"/>
                <a:gd name="T6" fmla="*/ 643 w 3086"/>
                <a:gd name="T7" fmla="*/ 7 h 2234"/>
                <a:gd name="T8" fmla="*/ 657 w 3086"/>
                <a:gd name="T9" fmla="*/ 16 h 2234"/>
                <a:gd name="T10" fmla="*/ 669 w 3086"/>
                <a:gd name="T11" fmla="*/ 27 h 2234"/>
                <a:gd name="T12" fmla="*/ 677 w 3086"/>
                <a:gd name="T13" fmla="*/ 42 h 2234"/>
                <a:gd name="T14" fmla="*/ 684 w 3086"/>
                <a:gd name="T15" fmla="*/ 59 h 2234"/>
                <a:gd name="T16" fmla="*/ 1187 w 3086"/>
                <a:gd name="T17" fmla="*/ 2079 h 2234"/>
                <a:gd name="T18" fmla="*/ 3086 w 3086"/>
                <a:gd name="T19" fmla="*/ 2079 h 2234"/>
                <a:gd name="T20" fmla="*/ 3086 w 3086"/>
                <a:gd name="T21" fmla="*/ 2234 h 2234"/>
                <a:gd name="T22" fmla="*/ 1127 w 3086"/>
                <a:gd name="T23" fmla="*/ 2234 h 2234"/>
                <a:gd name="T24" fmla="*/ 1110 w 3086"/>
                <a:gd name="T25" fmla="*/ 2232 h 2234"/>
                <a:gd name="T26" fmla="*/ 1093 w 3086"/>
                <a:gd name="T27" fmla="*/ 2227 h 2234"/>
                <a:gd name="T28" fmla="*/ 1079 w 3086"/>
                <a:gd name="T29" fmla="*/ 2218 h 2234"/>
                <a:gd name="T30" fmla="*/ 1068 w 3086"/>
                <a:gd name="T31" fmla="*/ 2207 h 2234"/>
                <a:gd name="T32" fmla="*/ 1059 w 3086"/>
                <a:gd name="T33" fmla="*/ 2192 h 2234"/>
                <a:gd name="T34" fmla="*/ 1054 w 3086"/>
                <a:gd name="T35" fmla="*/ 2175 h 2234"/>
                <a:gd name="T36" fmla="*/ 549 w 3086"/>
                <a:gd name="T37" fmla="*/ 149 h 2234"/>
                <a:gd name="T38" fmla="*/ 0 w 3086"/>
                <a:gd name="T39" fmla="*/ 149 h 2234"/>
                <a:gd name="T40" fmla="*/ 0 w 3086"/>
                <a:gd name="T41" fmla="*/ 0 h 2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86" h="2234">
                  <a:moveTo>
                    <a:pt x="0" y="0"/>
                  </a:moveTo>
                  <a:lnTo>
                    <a:pt x="610" y="0"/>
                  </a:lnTo>
                  <a:lnTo>
                    <a:pt x="628" y="2"/>
                  </a:lnTo>
                  <a:lnTo>
                    <a:pt x="643" y="7"/>
                  </a:lnTo>
                  <a:lnTo>
                    <a:pt x="657" y="16"/>
                  </a:lnTo>
                  <a:lnTo>
                    <a:pt x="669" y="27"/>
                  </a:lnTo>
                  <a:lnTo>
                    <a:pt x="677" y="42"/>
                  </a:lnTo>
                  <a:lnTo>
                    <a:pt x="684" y="59"/>
                  </a:lnTo>
                  <a:lnTo>
                    <a:pt x="1187" y="2079"/>
                  </a:lnTo>
                  <a:lnTo>
                    <a:pt x="3086" y="2079"/>
                  </a:lnTo>
                  <a:lnTo>
                    <a:pt x="3086" y="2234"/>
                  </a:lnTo>
                  <a:lnTo>
                    <a:pt x="1127" y="2234"/>
                  </a:lnTo>
                  <a:lnTo>
                    <a:pt x="1110" y="2232"/>
                  </a:lnTo>
                  <a:lnTo>
                    <a:pt x="1093" y="2227"/>
                  </a:lnTo>
                  <a:lnTo>
                    <a:pt x="1079" y="2218"/>
                  </a:lnTo>
                  <a:lnTo>
                    <a:pt x="1068" y="2207"/>
                  </a:lnTo>
                  <a:lnTo>
                    <a:pt x="1059" y="2192"/>
                  </a:lnTo>
                  <a:lnTo>
                    <a:pt x="1054" y="2175"/>
                  </a:lnTo>
                  <a:lnTo>
                    <a:pt x="549" y="149"/>
                  </a:lnTo>
                  <a:lnTo>
                    <a:pt x="0" y="149"/>
                  </a:lnTo>
                  <a:lnTo>
                    <a:pt x="0"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7" name="Rectangle 155"/>
            <p:cNvSpPr>
              <a:spLocks noChangeArrowheads="1"/>
            </p:cNvSpPr>
            <p:nvPr/>
          </p:nvSpPr>
          <p:spPr bwMode="auto">
            <a:xfrm>
              <a:off x="5503863" y="2328863"/>
              <a:ext cx="304800" cy="25400"/>
            </a:xfrm>
            <a:prstGeom prst="rect">
              <a:avLst/>
            </a:prstGeom>
            <a:grpFill/>
            <a:ln w="0">
              <a:noFill/>
              <a:prstDash val="solid"/>
              <a:miter lim="800000"/>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8" name="Freeform 156"/>
            <p:cNvSpPr>
              <a:spLocks noEditPoints="1"/>
            </p:cNvSpPr>
            <p:nvPr/>
          </p:nvSpPr>
          <p:spPr bwMode="auto">
            <a:xfrm>
              <a:off x="5741988" y="2389188"/>
              <a:ext cx="103188" cy="104775"/>
            </a:xfrm>
            <a:custGeom>
              <a:avLst/>
              <a:gdLst>
                <a:gd name="T0" fmla="*/ 267 w 592"/>
                <a:gd name="T1" fmla="*/ 158 h 591"/>
                <a:gd name="T2" fmla="*/ 216 w 592"/>
                <a:gd name="T3" fmla="*/ 180 h 591"/>
                <a:gd name="T4" fmla="*/ 179 w 592"/>
                <a:gd name="T5" fmla="*/ 219 h 591"/>
                <a:gd name="T6" fmla="*/ 159 w 592"/>
                <a:gd name="T7" fmla="*/ 269 h 591"/>
                <a:gd name="T8" fmla="*/ 159 w 592"/>
                <a:gd name="T9" fmla="*/ 322 h 591"/>
                <a:gd name="T10" fmla="*/ 181 w 592"/>
                <a:gd name="T11" fmla="*/ 372 h 591"/>
                <a:gd name="T12" fmla="*/ 219 w 592"/>
                <a:gd name="T13" fmla="*/ 411 h 591"/>
                <a:gd name="T14" fmla="*/ 269 w 592"/>
                <a:gd name="T15" fmla="*/ 433 h 591"/>
                <a:gd name="T16" fmla="*/ 324 w 592"/>
                <a:gd name="T17" fmla="*/ 433 h 591"/>
                <a:gd name="T18" fmla="*/ 373 w 592"/>
                <a:gd name="T19" fmla="*/ 411 h 591"/>
                <a:gd name="T20" fmla="*/ 413 w 592"/>
                <a:gd name="T21" fmla="*/ 372 h 591"/>
                <a:gd name="T22" fmla="*/ 435 w 592"/>
                <a:gd name="T23" fmla="*/ 322 h 591"/>
                <a:gd name="T24" fmla="*/ 435 w 592"/>
                <a:gd name="T25" fmla="*/ 269 h 591"/>
                <a:gd name="T26" fmla="*/ 414 w 592"/>
                <a:gd name="T27" fmla="*/ 219 h 591"/>
                <a:gd name="T28" fmla="*/ 377 w 592"/>
                <a:gd name="T29" fmla="*/ 180 h 591"/>
                <a:gd name="T30" fmla="*/ 326 w 592"/>
                <a:gd name="T31" fmla="*/ 158 h 591"/>
                <a:gd name="T32" fmla="*/ 296 w 592"/>
                <a:gd name="T33" fmla="*/ 0 h 591"/>
                <a:gd name="T34" fmla="*/ 382 w 592"/>
                <a:gd name="T35" fmla="*/ 12 h 591"/>
                <a:gd name="T36" fmla="*/ 458 w 592"/>
                <a:gd name="T37" fmla="*/ 47 h 591"/>
                <a:gd name="T38" fmla="*/ 520 w 592"/>
                <a:gd name="T39" fmla="*/ 101 h 591"/>
                <a:gd name="T40" fmla="*/ 565 w 592"/>
                <a:gd name="T41" fmla="*/ 171 h 591"/>
                <a:gd name="T42" fmla="*/ 589 w 592"/>
                <a:gd name="T43" fmla="*/ 252 h 591"/>
                <a:gd name="T44" fmla="*/ 589 w 592"/>
                <a:gd name="T45" fmla="*/ 338 h 591"/>
                <a:gd name="T46" fmla="*/ 565 w 592"/>
                <a:gd name="T47" fmla="*/ 420 h 591"/>
                <a:gd name="T48" fmla="*/ 519 w 592"/>
                <a:gd name="T49" fmla="*/ 488 h 591"/>
                <a:gd name="T50" fmla="*/ 457 w 592"/>
                <a:gd name="T51" fmla="*/ 543 h 591"/>
                <a:gd name="T52" fmla="*/ 382 w 592"/>
                <a:gd name="T53" fmla="*/ 578 h 591"/>
                <a:gd name="T54" fmla="*/ 296 w 592"/>
                <a:gd name="T55" fmla="*/ 591 h 591"/>
                <a:gd name="T56" fmla="*/ 211 w 592"/>
                <a:gd name="T57" fmla="*/ 578 h 591"/>
                <a:gd name="T58" fmla="*/ 135 w 592"/>
                <a:gd name="T59" fmla="*/ 543 h 591"/>
                <a:gd name="T60" fmla="*/ 73 w 592"/>
                <a:gd name="T61" fmla="*/ 489 h 591"/>
                <a:gd name="T62" fmla="*/ 27 w 592"/>
                <a:gd name="T63" fmla="*/ 420 h 591"/>
                <a:gd name="T64" fmla="*/ 3 w 592"/>
                <a:gd name="T65" fmla="*/ 338 h 591"/>
                <a:gd name="T66" fmla="*/ 3 w 592"/>
                <a:gd name="T67" fmla="*/ 252 h 591"/>
                <a:gd name="T68" fmla="*/ 27 w 592"/>
                <a:gd name="T69" fmla="*/ 171 h 591"/>
                <a:gd name="T70" fmla="*/ 73 w 592"/>
                <a:gd name="T71" fmla="*/ 101 h 591"/>
                <a:gd name="T72" fmla="*/ 135 w 592"/>
                <a:gd name="T73" fmla="*/ 47 h 591"/>
                <a:gd name="T74" fmla="*/ 210 w 592"/>
                <a:gd name="T75" fmla="*/ 12 h 591"/>
                <a:gd name="T76" fmla="*/ 296 w 592"/>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 h="591">
                  <a:moveTo>
                    <a:pt x="296" y="156"/>
                  </a:moveTo>
                  <a:lnTo>
                    <a:pt x="267" y="158"/>
                  </a:lnTo>
                  <a:lnTo>
                    <a:pt x="240" y="167"/>
                  </a:lnTo>
                  <a:lnTo>
                    <a:pt x="216" y="180"/>
                  </a:lnTo>
                  <a:lnTo>
                    <a:pt x="196" y="198"/>
                  </a:lnTo>
                  <a:lnTo>
                    <a:pt x="179" y="219"/>
                  </a:lnTo>
                  <a:lnTo>
                    <a:pt x="166" y="242"/>
                  </a:lnTo>
                  <a:lnTo>
                    <a:pt x="159" y="269"/>
                  </a:lnTo>
                  <a:lnTo>
                    <a:pt x="155" y="296"/>
                  </a:lnTo>
                  <a:lnTo>
                    <a:pt x="159" y="322"/>
                  </a:lnTo>
                  <a:lnTo>
                    <a:pt x="167" y="349"/>
                  </a:lnTo>
                  <a:lnTo>
                    <a:pt x="181" y="372"/>
                  </a:lnTo>
                  <a:lnTo>
                    <a:pt x="198" y="393"/>
                  </a:lnTo>
                  <a:lnTo>
                    <a:pt x="219" y="411"/>
                  </a:lnTo>
                  <a:lnTo>
                    <a:pt x="243" y="425"/>
                  </a:lnTo>
                  <a:lnTo>
                    <a:pt x="269" y="433"/>
                  </a:lnTo>
                  <a:lnTo>
                    <a:pt x="296" y="436"/>
                  </a:lnTo>
                  <a:lnTo>
                    <a:pt x="324" y="433"/>
                  </a:lnTo>
                  <a:lnTo>
                    <a:pt x="350" y="425"/>
                  </a:lnTo>
                  <a:lnTo>
                    <a:pt x="373" y="411"/>
                  </a:lnTo>
                  <a:lnTo>
                    <a:pt x="395" y="393"/>
                  </a:lnTo>
                  <a:lnTo>
                    <a:pt x="413" y="372"/>
                  </a:lnTo>
                  <a:lnTo>
                    <a:pt x="426" y="349"/>
                  </a:lnTo>
                  <a:lnTo>
                    <a:pt x="435" y="322"/>
                  </a:lnTo>
                  <a:lnTo>
                    <a:pt x="437" y="296"/>
                  </a:lnTo>
                  <a:lnTo>
                    <a:pt x="435" y="269"/>
                  </a:lnTo>
                  <a:lnTo>
                    <a:pt x="426" y="242"/>
                  </a:lnTo>
                  <a:lnTo>
                    <a:pt x="414" y="219"/>
                  </a:lnTo>
                  <a:lnTo>
                    <a:pt x="398" y="198"/>
                  </a:lnTo>
                  <a:lnTo>
                    <a:pt x="377" y="180"/>
                  </a:lnTo>
                  <a:lnTo>
                    <a:pt x="353" y="167"/>
                  </a:lnTo>
                  <a:lnTo>
                    <a:pt x="326" y="158"/>
                  </a:lnTo>
                  <a:lnTo>
                    <a:pt x="296" y="156"/>
                  </a:lnTo>
                  <a:close/>
                  <a:moveTo>
                    <a:pt x="296" y="0"/>
                  </a:moveTo>
                  <a:lnTo>
                    <a:pt x="341" y="3"/>
                  </a:lnTo>
                  <a:lnTo>
                    <a:pt x="382" y="12"/>
                  </a:lnTo>
                  <a:lnTo>
                    <a:pt x="421" y="27"/>
                  </a:lnTo>
                  <a:lnTo>
                    <a:pt x="458" y="47"/>
                  </a:lnTo>
                  <a:lnTo>
                    <a:pt x="491" y="72"/>
                  </a:lnTo>
                  <a:lnTo>
                    <a:pt x="520" y="101"/>
                  </a:lnTo>
                  <a:lnTo>
                    <a:pt x="545" y="135"/>
                  </a:lnTo>
                  <a:lnTo>
                    <a:pt x="565" y="171"/>
                  </a:lnTo>
                  <a:lnTo>
                    <a:pt x="581" y="210"/>
                  </a:lnTo>
                  <a:lnTo>
                    <a:pt x="589" y="252"/>
                  </a:lnTo>
                  <a:lnTo>
                    <a:pt x="592" y="295"/>
                  </a:lnTo>
                  <a:lnTo>
                    <a:pt x="589" y="338"/>
                  </a:lnTo>
                  <a:lnTo>
                    <a:pt x="580" y="379"/>
                  </a:lnTo>
                  <a:lnTo>
                    <a:pt x="565" y="420"/>
                  </a:lnTo>
                  <a:lnTo>
                    <a:pt x="545" y="455"/>
                  </a:lnTo>
                  <a:lnTo>
                    <a:pt x="519" y="488"/>
                  </a:lnTo>
                  <a:lnTo>
                    <a:pt x="491" y="518"/>
                  </a:lnTo>
                  <a:lnTo>
                    <a:pt x="457" y="543"/>
                  </a:lnTo>
                  <a:lnTo>
                    <a:pt x="421" y="563"/>
                  </a:lnTo>
                  <a:lnTo>
                    <a:pt x="382" y="578"/>
                  </a:lnTo>
                  <a:lnTo>
                    <a:pt x="340" y="587"/>
                  </a:lnTo>
                  <a:lnTo>
                    <a:pt x="296" y="591"/>
                  </a:lnTo>
                  <a:lnTo>
                    <a:pt x="253" y="587"/>
                  </a:lnTo>
                  <a:lnTo>
                    <a:pt x="211" y="578"/>
                  </a:lnTo>
                  <a:lnTo>
                    <a:pt x="171" y="563"/>
                  </a:lnTo>
                  <a:lnTo>
                    <a:pt x="135" y="543"/>
                  </a:lnTo>
                  <a:lnTo>
                    <a:pt x="102" y="518"/>
                  </a:lnTo>
                  <a:lnTo>
                    <a:pt x="73" y="489"/>
                  </a:lnTo>
                  <a:lnTo>
                    <a:pt x="47" y="455"/>
                  </a:lnTo>
                  <a:lnTo>
                    <a:pt x="27" y="420"/>
                  </a:lnTo>
                  <a:lnTo>
                    <a:pt x="13" y="381"/>
                  </a:lnTo>
                  <a:lnTo>
                    <a:pt x="3" y="338"/>
                  </a:lnTo>
                  <a:lnTo>
                    <a:pt x="0" y="295"/>
                  </a:lnTo>
                  <a:lnTo>
                    <a:pt x="3" y="252"/>
                  </a:lnTo>
                  <a:lnTo>
                    <a:pt x="13" y="210"/>
                  </a:lnTo>
                  <a:lnTo>
                    <a:pt x="27" y="171"/>
                  </a:lnTo>
                  <a:lnTo>
                    <a:pt x="47" y="135"/>
                  </a:lnTo>
                  <a:lnTo>
                    <a:pt x="73" y="101"/>
                  </a:lnTo>
                  <a:lnTo>
                    <a:pt x="101" y="72"/>
                  </a:lnTo>
                  <a:lnTo>
                    <a:pt x="135" y="47"/>
                  </a:lnTo>
                  <a:lnTo>
                    <a:pt x="171" y="27"/>
                  </a:lnTo>
                  <a:lnTo>
                    <a:pt x="210" y="12"/>
                  </a:lnTo>
                  <a:lnTo>
                    <a:pt x="253" y="3"/>
                  </a:lnTo>
                  <a:lnTo>
                    <a:pt x="296"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sp>
          <p:nvSpPr>
            <p:cNvPr id="69" name="Freeform 157"/>
            <p:cNvSpPr>
              <a:spLocks noEditPoints="1"/>
            </p:cNvSpPr>
            <p:nvPr/>
          </p:nvSpPr>
          <p:spPr bwMode="auto">
            <a:xfrm>
              <a:off x="5487988" y="2389188"/>
              <a:ext cx="104775" cy="104775"/>
            </a:xfrm>
            <a:custGeom>
              <a:avLst/>
              <a:gdLst>
                <a:gd name="T0" fmla="*/ 267 w 593"/>
                <a:gd name="T1" fmla="*/ 158 h 591"/>
                <a:gd name="T2" fmla="*/ 216 w 593"/>
                <a:gd name="T3" fmla="*/ 180 h 591"/>
                <a:gd name="T4" fmla="*/ 179 w 593"/>
                <a:gd name="T5" fmla="*/ 219 h 591"/>
                <a:gd name="T6" fmla="*/ 158 w 593"/>
                <a:gd name="T7" fmla="*/ 269 h 591"/>
                <a:gd name="T8" fmla="*/ 158 w 593"/>
                <a:gd name="T9" fmla="*/ 322 h 591"/>
                <a:gd name="T10" fmla="*/ 181 w 593"/>
                <a:gd name="T11" fmla="*/ 372 h 591"/>
                <a:gd name="T12" fmla="*/ 220 w 593"/>
                <a:gd name="T13" fmla="*/ 411 h 591"/>
                <a:gd name="T14" fmla="*/ 270 w 593"/>
                <a:gd name="T15" fmla="*/ 433 h 591"/>
                <a:gd name="T16" fmla="*/ 324 w 593"/>
                <a:gd name="T17" fmla="*/ 433 h 591"/>
                <a:gd name="T18" fmla="*/ 373 w 593"/>
                <a:gd name="T19" fmla="*/ 411 h 591"/>
                <a:gd name="T20" fmla="*/ 412 w 593"/>
                <a:gd name="T21" fmla="*/ 372 h 591"/>
                <a:gd name="T22" fmla="*/ 435 w 593"/>
                <a:gd name="T23" fmla="*/ 322 h 591"/>
                <a:gd name="T24" fmla="*/ 435 w 593"/>
                <a:gd name="T25" fmla="*/ 269 h 591"/>
                <a:gd name="T26" fmla="*/ 412 w 593"/>
                <a:gd name="T27" fmla="*/ 219 h 591"/>
                <a:gd name="T28" fmla="*/ 373 w 593"/>
                <a:gd name="T29" fmla="*/ 180 h 591"/>
                <a:gd name="T30" fmla="*/ 324 w 593"/>
                <a:gd name="T31" fmla="*/ 158 h 591"/>
                <a:gd name="T32" fmla="*/ 297 w 593"/>
                <a:gd name="T33" fmla="*/ 0 h 591"/>
                <a:gd name="T34" fmla="*/ 382 w 593"/>
                <a:gd name="T35" fmla="*/ 12 h 591"/>
                <a:gd name="T36" fmla="*/ 458 w 593"/>
                <a:gd name="T37" fmla="*/ 47 h 591"/>
                <a:gd name="T38" fmla="*/ 520 w 593"/>
                <a:gd name="T39" fmla="*/ 101 h 591"/>
                <a:gd name="T40" fmla="*/ 565 w 593"/>
                <a:gd name="T41" fmla="*/ 171 h 591"/>
                <a:gd name="T42" fmla="*/ 590 w 593"/>
                <a:gd name="T43" fmla="*/ 252 h 591"/>
                <a:gd name="T44" fmla="*/ 590 w 593"/>
                <a:gd name="T45" fmla="*/ 338 h 591"/>
                <a:gd name="T46" fmla="*/ 565 w 593"/>
                <a:gd name="T47" fmla="*/ 420 h 591"/>
                <a:gd name="T48" fmla="*/ 520 w 593"/>
                <a:gd name="T49" fmla="*/ 488 h 591"/>
                <a:gd name="T50" fmla="*/ 458 w 593"/>
                <a:gd name="T51" fmla="*/ 543 h 591"/>
                <a:gd name="T52" fmla="*/ 382 w 593"/>
                <a:gd name="T53" fmla="*/ 578 h 591"/>
                <a:gd name="T54" fmla="*/ 297 w 593"/>
                <a:gd name="T55" fmla="*/ 591 h 591"/>
                <a:gd name="T56" fmla="*/ 211 w 593"/>
                <a:gd name="T57" fmla="*/ 578 h 591"/>
                <a:gd name="T58" fmla="*/ 135 w 593"/>
                <a:gd name="T59" fmla="*/ 543 h 591"/>
                <a:gd name="T60" fmla="*/ 73 w 593"/>
                <a:gd name="T61" fmla="*/ 489 h 591"/>
                <a:gd name="T62" fmla="*/ 28 w 593"/>
                <a:gd name="T63" fmla="*/ 420 h 591"/>
                <a:gd name="T64" fmla="*/ 3 w 593"/>
                <a:gd name="T65" fmla="*/ 338 h 591"/>
                <a:gd name="T66" fmla="*/ 3 w 593"/>
                <a:gd name="T67" fmla="*/ 252 h 591"/>
                <a:gd name="T68" fmla="*/ 27 w 593"/>
                <a:gd name="T69" fmla="*/ 171 h 591"/>
                <a:gd name="T70" fmla="*/ 73 w 593"/>
                <a:gd name="T71" fmla="*/ 101 h 591"/>
                <a:gd name="T72" fmla="*/ 135 w 593"/>
                <a:gd name="T73" fmla="*/ 47 h 591"/>
                <a:gd name="T74" fmla="*/ 211 w 593"/>
                <a:gd name="T75" fmla="*/ 12 h 591"/>
                <a:gd name="T76" fmla="*/ 297 w 593"/>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3" h="591">
                  <a:moveTo>
                    <a:pt x="297" y="156"/>
                  </a:moveTo>
                  <a:lnTo>
                    <a:pt x="267" y="158"/>
                  </a:lnTo>
                  <a:lnTo>
                    <a:pt x="240" y="167"/>
                  </a:lnTo>
                  <a:lnTo>
                    <a:pt x="216" y="180"/>
                  </a:lnTo>
                  <a:lnTo>
                    <a:pt x="195" y="198"/>
                  </a:lnTo>
                  <a:lnTo>
                    <a:pt x="179" y="219"/>
                  </a:lnTo>
                  <a:lnTo>
                    <a:pt x="166" y="242"/>
                  </a:lnTo>
                  <a:lnTo>
                    <a:pt x="158" y="269"/>
                  </a:lnTo>
                  <a:lnTo>
                    <a:pt x="156" y="296"/>
                  </a:lnTo>
                  <a:lnTo>
                    <a:pt x="158" y="322"/>
                  </a:lnTo>
                  <a:lnTo>
                    <a:pt x="167" y="349"/>
                  </a:lnTo>
                  <a:lnTo>
                    <a:pt x="181" y="372"/>
                  </a:lnTo>
                  <a:lnTo>
                    <a:pt x="199" y="393"/>
                  </a:lnTo>
                  <a:lnTo>
                    <a:pt x="220" y="411"/>
                  </a:lnTo>
                  <a:lnTo>
                    <a:pt x="243" y="425"/>
                  </a:lnTo>
                  <a:lnTo>
                    <a:pt x="270" y="433"/>
                  </a:lnTo>
                  <a:lnTo>
                    <a:pt x="297" y="436"/>
                  </a:lnTo>
                  <a:lnTo>
                    <a:pt x="324" y="433"/>
                  </a:lnTo>
                  <a:lnTo>
                    <a:pt x="350" y="425"/>
                  </a:lnTo>
                  <a:lnTo>
                    <a:pt x="373" y="411"/>
                  </a:lnTo>
                  <a:lnTo>
                    <a:pt x="394" y="393"/>
                  </a:lnTo>
                  <a:lnTo>
                    <a:pt x="412" y="372"/>
                  </a:lnTo>
                  <a:lnTo>
                    <a:pt x="426" y="349"/>
                  </a:lnTo>
                  <a:lnTo>
                    <a:pt x="435" y="322"/>
                  </a:lnTo>
                  <a:lnTo>
                    <a:pt x="438" y="296"/>
                  </a:lnTo>
                  <a:lnTo>
                    <a:pt x="435" y="269"/>
                  </a:lnTo>
                  <a:lnTo>
                    <a:pt x="426" y="242"/>
                  </a:lnTo>
                  <a:lnTo>
                    <a:pt x="412" y="219"/>
                  </a:lnTo>
                  <a:lnTo>
                    <a:pt x="394" y="198"/>
                  </a:lnTo>
                  <a:lnTo>
                    <a:pt x="373" y="180"/>
                  </a:lnTo>
                  <a:lnTo>
                    <a:pt x="350" y="167"/>
                  </a:lnTo>
                  <a:lnTo>
                    <a:pt x="324" y="158"/>
                  </a:lnTo>
                  <a:lnTo>
                    <a:pt x="297" y="156"/>
                  </a:lnTo>
                  <a:close/>
                  <a:moveTo>
                    <a:pt x="297" y="0"/>
                  </a:moveTo>
                  <a:lnTo>
                    <a:pt x="340" y="3"/>
                  </a:lnTo>
                  <a:lnTo>
                    <a:pt x="382" y="12"/>
                  </a:lnTo>
                  <a:lnTo>
                    <a:pt x="421" y="27"/>
                  </a:lnTo>
                  <a:lnTo>
                    <a:pt x="458" y="47"/>
                  </a:lnTo>
                  <a:lnTo>
                    <a:pt x="491" y="72"/>
                  </a:lnTo>
                  <a:lnTo>
                    <a:pt x="520" y="101"/>
                  </a:lnTo>
                  <a:lnTo>
                    <a:pt x="545" y="135"/>
                  </a:lnTo>
                  <a:lnTo>
                    <a:pt x="565" y="171"/>
                  </a:lnTo>
                  <a:lnTo>
                    <a:pt x="581" y="210"/>
                  </a:lnTo>
                  <a:lnTo>
                    <a:pt x="590" y="252"/>
                  </a:lnTo>
                  <a:lnTo>
                    <a:pt x="593" y="295"/>
                  </a:lnTo>
                  <a:lnTo>
                    <a:pt x="590" y="338"/>
                  </a:lnTo>
                  <a:lnTo>
                    <a:pt x="581" y="379"/>
                  </a:lnTo>
                  <a:lnTo>
                    <a:pt x="565" y="420"/>
                  </a:lnTo>
                  <a:lnTo>
                    <a:pt x="545" y="455"/>
                  </a:lnTo>
                  <a:lnTo>
                    <a:pt x="520" y="488"/>
                  </a:lnTo>
                  <a:lnTo>
                    <a:pt x="491" y="518"/>
                  </a:lnTo>
                  <a:lnTo>
                    <a:pt x="458" y="543"/>
                  </a:lnTo>
                  <a:lnTo>
                    <a:pt x="421" y="563"/>
                  </a:lnTo>
                  <a:lnTo>
                    <a:pt x="382" y="578"/>
                  </a:lnTo>
                  <a:lnTo>
                    <a:pt x="340" y="587"/>
                  </a:lnTo>
                  <a:lnTo>
                    <a:pt x="297" y="591"/>
                  </a:lnTo>
                  <a:lnTo>
                    <a:pt x="253" y="587"/>
                  </a:lnTo>
                  <a:lnTo>
                    <a:pt x="211" y="578"/>
                  </a:lnTo>
                  <a:lnTo>
                    <a:pt x="172" y="563"/>
                  </a:lnTo>
                  <a:lnTo>
                    <a:pt x="135" y="543"/>
                  </a:lnTo>
                  <a:lnTo>
                    <a:pt x="102" y="518"/>
                  </a:lnTo>
                  <a:lnTo>
                    <a:pt x="73" y="489"/>
                  </a:lnTo>
                  <a:lnTo>
                    <a:pt x="48" y="455"/>
                  </a:lnTo>
                  <a:lnTo>
                    <a:pt x="28" y="420"/>
                  </a:lnTo>
                  <a:lnTo>
                    <a:pt x="12" y="381"/>
                  </a:lnTo>
                  <a:lnTo>
                    <a:pt x="3" y="338"/>
                  </a:lnTo>
                  <a:lnTo>
                    <a:pt x="0" y="295"/>
                  </a:lnTo>
                  <a:lnTo>
                    <a:pt x="3" y="252"/>
                  </a:lnTo>
                  <a:lnTo>
                    <a:pt x="12" y="210"/>
                  </a:lnTo>
                  <a:lnTo>
                    <a:pt x="27" y="171"/>
                  </a:lnTo>
                  <a:lnTo>
                    <a:pt x="48" y="135"/>
                  </a:lnTo>
                  <a:lnTo>
                    <a:pt x="73" y="101"/>
                  </a:lnTo>
                  <a:lnTo>
                    <a:pt x="102" y="72"/>
                  </a:lnTo>
                  <a:lnTo>
                    <a:pt x="135" y="47"/>
                  </a:lnTo>
                  <a:lnTo>
                    <a:pt x="172" y="27"/>
                  </a:lnTo>
                  <a:lnTo>
                    <a:pt x="211" y="12"/>
                  </a:lnTo>
                  <a:lnTo>
                    <a:pt x="253" y="3"/>
                  </a:lnTo>
                  <a:lnTo>
                    <a:pt x="297" y="0"/>
                  </a:lnTo>
                  <a:close/>
                </a:path>
              </a:pathLst>
            </a:custGeom>
            <a:grpFill/>
            <a:ln w="0">
              <a:noFill/>
              <a:prstDash val="solid"/>
              <a:round/>
            </a:ln>
          </p:spPr>
          <p:txBody>
            <a:bodyPr vert="horz" wrap="square" lIns="182880" tIns="91440" rIns="182880" bIns="91440" numCol="1" anchor="t" anchorCtr="0" compatLnSpc="1"/>
            <a:lstStyle/>
            <a:p>
              <a:endParaRPr lang="en-US" sz="2710">
                <a:ea typeface="字魂58号-创中黑" panose="00000500000000000000" pitchFamily="2" charset="-122"/>
                <a:cs typeface="+mn-lt"/>
                <a:sym typeface="字魂58号-创中黑" panose="00000500000000000000" pitchFamily="2" charset="-122"/>
              </a:endParaRPr>
            </a:p>
          </p:txBody>
        </p:sp>
      </p:grpSp>
      <p:sp>
        <p:nvSpPr>
          <p:cNvPr id="3" name="文本框 2"/>
          <p:cNvSpPr txBox="1"/>
          <p:nvPr/>
        </p:nvSpPr>
        <p:spPr>
          <a:xfrm>
            <a:off x="10474847" y="6990351"/>
            <a:ext cx="10907859" cy="5909310"/>
          </a:xfrm>
          <a:prstGeom prst="rect">
            <a:avLst/>
          </a:prstGeom>
          <a:noFill/>
        </p:spPr>
        <p:txBody>
          <a:bodyPr wrap="square" rtlCol="0">
            <a:spAutoFit/>
          </a:bodyPr>
          <a:lstStyle/>
          <a:p>
            <a:pPr indent="720090" algn="just" fontAlgn="auto">
              <a:lnSpc>
                <a:spcPct val="100000"/>
              </a:lnSpc>
            </a:pPr>
            <a:r>
              <a:rPr lang="zh-CN" altLang="en-US" sz="5400" dirty="0">
                <a:latin typeface="仿宋" panose="02010609060101010101" charset="-122"/>
                <a:ea typeface="仿宋" panose="02010609060101010101" charset="-122"/>
                <a:cs typeface="仿宋" panose="02010609060101010101" charset="-122"/>
              </a:rPr>
              <a:t>大家深知在学习与工作中应当重视实践与理论的紧密结合，必须认真学习专业知识，并在实习过程中将其运用到工作当中，努力发现问题并解决问题，积累经验。唯有不断加强学习，才能在实务中发挥出更好的水平。</a:t>
            </a:r>
            <a:endParaRPr lang="zh-CN" altLang="en-US" sz="5400" dirty="0">
              <a:latin typeface="仿宋" panose="02010609060101010101" charset="-122"/>
              <a:ea typeface="仿宋" panose="02010609060101010101" charset="-122"/>
              <a:cs typeface="仿宋" panose="02010609060101010101" charset="-122"/>
            </a:endParaRPr>
          </a:p>
        </p:txBody>
      </p:sp>
      <p:pic>
        <p:nvPicPr>
          <p:cNvPr id="5" name="图片 4" descr="5"/>
          <p:cNvPicPr>
            <a:picLocks noChangeAspect="1"/>
          </p:cNvPicPr>
          <p:nvPr/>
        </p:nvPicPr>
        <p:blipFill>
          <a:blip r:embed="rId1"/>
          <a:stretch>
            <a:fillRect/>
          </a:stretch>
        </p:blipFill>
        <p:spPr>
          <a:xfrm>
            <a:off x="18683404" y="-769506"/>
            <a:ext cx="5890260" cy="4156075"/>
          </a:xfrm>
          <a:prstGeom prst="rect">
            <a:avLst/>
          </a:prstGeom>
        </p:spPr>
      </p:pic>
      <p:pic>
        <p:nvPicPr>
          <p:cNvPr id="4" name="图片 3"/>
          <p:cNvPicPr>
            <a:picLocks noChangeAspect="1"/>
          </p:cNvPicPr>
          <p:nvPr/>
        </p:nvPicPr>
        <p:blipFill rotWithShape="1">
          <a:blip r:embed="rId2"/>
          <a:srcRect b="22816"/>
          <a:stretch>
            <a:fillRect/>
          </a:stretch>
        </p:blipFill>
        <p:spPr>
          <a:xfrm>
            <a:off x="3010204" y="7198632"/>
            <a:ext cx="6435183" cy="5700771"/>
          </a:xfrm>
          <a:prstGeom prst="rect">
            <a:avLst/>
          </a:prstGeom>
        </p:spPr>
      </p:pic>
      <p:pic>
        <p:nvPicPr>
          <p:cNvPr id="7" name="图片 6"/>
          <p:cNvPicPr>
            <a:picLocks noChangeAspect="1"/>
          </p:cNvPicPr>
          <p:nvPr/>
        </p:nvPicPr>
        <p:blipFill>
          <a:blip r:embed="rId3"/>
          <a:stretch>
            <a:fillRect/>
          </a:stretch>
        </p:blipFill>
        <p:spPr>
          <a:xfrm>
            <a:off x="13113240" y="1749643"/>
            <a:ext cx="8230331" cy="4944257"/>
          </a:xfrm>
          <a:prstGeom prst="rect">
            <a:avLst/>
          </a:prstGeom>
        </p:spPr>
      </p:pic>
      <p:sp>
        <p:nvSpPr>
          <p:cNvPr id="9" name="文本框 8"/>
          <p:cNvSpPr txBox="1"/>
          <p:nvPr/>
        </p:nvSpPr>
        <p:spPr>
          <a:xfrm>
            <a:off x="2755466" y="1943788"/>
            <a:ext cx="9073804" cy="5077460"/>
          </a:xfrm>
          <a:prstGeom prst="rect">
            <a:avLst/>
          </a:prstGeom>
          <a:noFill/>
        </p:spPr>
        <p:txBody>
          <a:bodyPr wrap="square" rtlCol="0">
            <a:spAutoFit/>
          </a:bodyPr>
          <a:lstStyle/>
          <a:p>
            <a:r>
              <a:rPr kumimoji="0" lang="zh-CN" altLang="en-US" sz="5400" b="0" i="0" u="none" strike="noStrike" kern="1200" cap="none" spc="0" normalizeH="0" baseline="0" noProof="0" dirty="0">
                <a:ln>
                  <a:noFill/>
                </a:ln>
                <a:solidFill>
                  <a:prstClr val="black"/>
                </a:solidFill>
                <a:effectLst/>
                <a:uLnTx/>
                <a:uFillTx/>
                <a:latin typeface="仿宋" panose="02010609060101010101" charset="-122"/>
                <a:ea typeface="仿宋" panose="02010609060101010101" charset="-122"/>
                <a:cs typeface="仿宋" panose="02010609060101010101" charset="-122"/>
              </a:rPr>
              <a:t>    在鼓楼区人民法院实习期间，我们发现实践与理论知识之间存在一定的差异，也更深刻地体会到了“纸上得来终觉浅，绝知此事要躬行”的含义。</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500" fill="hold"/>
                                        <p:tgtEl>
                                          <p:spTgt spid="60"/>
                                        </p:tgtEl>
                                        <p:attrNameLst>
                                          <p:attrName>ppt_w</p:attrName>
                                        </p:attrNameLst>
                                      </p:cBhvr>
                                      <p:tavLst>
                                        <p:tav tm="0">
                                          <p:val>
                                            <p:fltVal val="0"/>
                                          </p:val>
                                        </p:tav>
                                        <p:tav tm="100000">
                                          <p:val>
                                            <p:strVal val="#ppt_w"/>
                                          </p:val>
                                        </p:tav>
                                      </p:tavLst>
                                    </p:anim>
                                    <p:anim calcmode="lin" valueType="num">
                                      <p:cBhvr>
                                        <p:cTn id="20" dur="500" fill="hold"/>
                                        <p:tgtEl>
                                          <p:spTgt spid="60"/>
                                        </p:tgtEl>
                                        <p:attrNameLst>
                                          <p:attrName>ppt_h</p:attrName>
                                        </p:attrNameLst>
                                      </p:cBhvr>
                                      <p:tavLst>
                                        <p:tav tm="0">
                                          <p:val>
                                            <p:fltVal val="0"/>
                                          </p:val>
                                        </p:tav>
                                        <p:tav tm="100000">
                                          <p:val>
                                            <p:strVal val="#ppt_h"/>
                                          </p:val>
                                        </p:tav>
                                      </p:tavLst>
                                    </p:anim>
                                    <p:animEffect transition="in" filter="fade">
                                      <p:cBhvr>
                                        <p:cTn id="21" dur="500"/>
                                        <p:tgtEl>
                                          <p:spTgt spid="6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fltVal val="0"/>
                                          </p:val>
                                        </p:tav>
                                        <p:tav tm="100000">
                                          <p:val>
                                            <p:strVal val="#ppt_w"/>
                                          </p:val>
                                        </p:tav>
                                      </p:tavLst>
                                    </p:anim>
                                    <p:anim calcmode="lin" valueType="num">
                                      <p:cBhvr>
                                        <p:cTn id="26" dur="500" fill="hold"/>
                                        <p:tgtEl>
                                          <p:spTgt spid="61"/>
                                        </p:tgtEl>
                                        <p:attrNameLst>
                                          <p:attrName>ppt_h</p:attrName>
                                        </p:attrNameLst>
                                      </p:cBhvr>
                                      <p:tavLst>
                                        <p:tav tm="0">
                                          <p:val>
                                            <p:fltVal val="0"/>
                                          </p:val>
                                        </p:tav>
                                        <p:tav tm="100000">
                                          <p:val>
                                            <p:strVal val="#ppt_h"/>
                                          </p:val>
                                        </p:tav>
                                      </p:tavLst>
                                    </p:anim>
                                    <p:animEffect transition="in" filter="fade">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890135" y="7962265"/>
            <a:ext cx="15563850" cy="1861185"/>
          </a:xfrm>
          <a:prstGeom prst="rect">
            <a:avLst/>
          </a:prstGeom>
          <a:noFill/>
        </p:spPr>
        <p:txBody>
          <a:bodyPr wrap="square" rtlCol="0">
            <a:spAutoFit/>
          </a:bodyPr>
          <a:lstStyle/>
          <a:p>
            <a:r>
              <a:rPr lang="zh-CN" altLang="en-US" sz="11500" dirty="0">
                <a:ln>
                  <a:noFill/>
                </a:ln>
                <a:solidFill>
                  <a:srgbClr val="364A31"/>
                </a:solidFill>
                <a:latin typeface="华文琥珀" panose="02010800040101010101" charset="-122"/>
                <a:ea typeface="华文琥珀" panose="02010800040101010101" charset="-122"/>
                <a:cs typeface="华文琥珀" panose="02010800040101010101" charset="-122"/>
              </a:rPr>
              <a:t>鼓楼区人民检察院实习</a:t>
            </a:r>
            <a:endParaRPr lang="zh-CN" altLang="en-US" sz="11500" dirty="0">
              <a:ln>
                <a:noFill/>
              </a:ln>
              <a:solidFill>
                <a:srgbClr val="364A31"/>
              </a:solidFill>
              <a:latin typeface="华文琥珀" panose="02010800040101010101" charset="-122"/>
              <a:ea typeface="华文琥珀" panose="02010800040101010101" charset="-122"/>
              <a:cs typeface="华文琥珀" panose="02010800040101010101" charset="-122"/>
            </a:endParaRPr>
          </a:p>
        </p:txBody>
      </p:sp>
      <p:cxnSp>
        <p:nvCxnSpPr>
          <p:cNvPr id="13" name="直接连接符 12"/>
          <p:cNvCxnSpPr/>
          <p:nvPr/>
        </p:nvCxnSpPr>
        <p:spPr>
          <a:xfrm>
            <a:off x="6137910" y="7433310"/>
            <a:ext cx="12706350" cy="16510"/>
          </a:xfrm>
          <a:prstGeom prst="line">
            <a:avLst/>
          </a:prstGeom>
          <a:ln w="12700">
            <a:solidFill>
              <a:srgbClr val="6A5546"/>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137910" y="10335260"/>
            <a:ext cx="12807950" cy="35560"/>
          </a:xfrm>
          <a:prstGeom prst="line">
            <a:avLst/>
          </a:prstGeom>
          <a:ln w="12700">
            <a:solidFill>
              <a:srgbClr val="6A5546"/>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4542" y="12374104"/>
            <a:ext cx="3804978" cy="13317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348105" y="972820"/>
            <a:ext cx="13907135" cy="11201400"/>
          </a:xfrm>
          <a:prstGeom prst="rect">
            <a:avLst/>
          </a:prstGeom>
          <a:noFill/>
          <a:ln w="9525">
            <a:noFill/>
          </a:ln>
        </p:spPr>
        <p:txBody>
          <a:bodyPr>
            <a:noAutofit/>
          </a:bodyPr>
          <a:p>
            <a:pPr indent="0" algn="ctr" fontAlgn="auto">
              <a:lnSpc>
                <a:spcPct val="150000"/>
              </a:lnSpc>
            </a:pPr>
            <a:r>
              <a:rPr lang="zh-CN" sz="4800" b="1">
                <a:latin typeface="楷体" panose="02010609060101010101" charset="-122"/>
                <a:ea typeface="楷体" panose="02010609060101010101" charset="-122"/>
                <a:cs typeface="楷体" panose="02010609060101010101" charset="-122"/>
              </a:rPr>
              <a:t>实习内容</a:t>
            </a:r>
            <a:endParaRPr lang="zh-CN" sz="4800" b="1">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（一）整理卷宗：包括排序、编写页码、填写证据和卷宗目录、装订案卷等。</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（二）书写法律文件：协助检察官撰写法律文件的相关工作。</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（三）学会使用检察院的办公自动化软件。</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（四）旁听庭审：掌握和明确庭审程序，近距离观摩公诉人在法庭上的表现。</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（五）参与检察官的案件讨论会：对案件基本事实进行细化梳理，抓住关键情节，更深刻地对相关罪名进行辨析。</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（六）法律研究和学习：通过学习相关法律文献，了解各类案例和法规的适用，以及不同案件类型的审查标准和程序。</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（七）接待和沟通：接待当事人和代理人，协助检察官处理他们的问题，并且通过与相关人员的沟通了解案件的情况。</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200" b="0">
                <a:latin typeface="楷体" panose="02010609060101010101" charset="-122"/>
                <a:ea typeface="楷体" panose="02010609060101010101" charset="-122"/>
                <a:cs typeface="楷体" panose="02010609060101010101" charset="-122"/>
              </a:rPr>
              <a:t>（八）其他辅助工作：帮助检察官完成日常工作，例如整理文件、安排会议、协调与其他部门的关系等。</a:t>
            </a:r>
            <a:endParaRPr lang="zh-CN" sz="3200" b="0">
              <a:latin typeface="楷体" panose="02010609060101010101" charset="-122"/>
              <a:ea typeface="楷体" panose="02010609060101010101" charset="-122"/>
              <a:cs typeface="楷体" panose="02010609060101010101" charset="-122"/>
            </a:endParaRPr>
          </a:p>
          <a:p>
            <a:pPr indent="0" fontAlgn="auto">
              <a:lnSpc>
                <a:spcPct val="150000"/>
              </a:lnSpc>
            </a:pPr>
            <a:r>
              <a:rPr lang="zh-CN" sz="3600" b="0">
                <a:latin typeface="楷体" panose="02010609060101010101" charset="-122"/>
                <a:ea typeface="楷体" panose="02010609060101010101" charset="-122"/>
                <a:cs typeface="楷体" panose="02010609060101010101" charset="-122"/>
              </a:rPr>
              <a:t>　</a:t>
            </a:r>
            <a:endParaRPr lang="zh-CN" altLang="en-US" sz="3600" b="0">
              <a:latin typeface="楷体" panose="02010609060101010101" charset="-122"/>
              <a:ea typeface="楷体" panose="02010609060101010101" charset="-122"/>
              <a:cs typeface="楷体" panose="02010609060101010101" charset="-122"/>
            </a:endParaRPr>
          </a:p>
        </p:txBody>
      </p:sp>
      <p:pic>
        <p:nvPicPr>
          <p:cNvPr id="7" name="图片 6" descr="IMG_20230213_080437"/>
          <p:cNvPicPr>
            <a:picLocks noChangeAspect="1"/>
          </p:cNvPicPr>
          <p:nvPr>
            <p:custDataLst>
              <p:tags r:id="rId1"/>
            </p:custDataLst>
          </p:nvPr>
        </p:nvPicPr>
        <p:blipFill>
          <a:blip r:embed="rId2"/>
          <a:stretch>
            <a:fillRect/>
          </a:stretch>
        </p:blipFill>
        <p:spPr>
          <a:xfrm>
            <a:off x="15536545" y="3808730"/>
            <a:ext cx="7372350" cy="5529580"/>
          </a:xfrm>
          <a:prstGeom prst="rect">
            <a:avLst/>
          </a:prstGeom>
        </p:spPr>
      </p:pic>
      <p:pic>
        <p:nvPicPr>
          <p:cNvPr id="5" name="图片 4" descr="5"/>
          <p:cNvPicPr>
            <a:picLocks noChangeAspect="1"/>
          </p:cNvPicPr>
          <p:nvPr>
            <p:custDataLst>
              <p:tags r:id="rId3"/>
            </p:custDataLst>
          </p:nvPr>
        </p:nvPicPr>
        <p:blipFill>
          <a:blip r:embed="rId4"/>
          <a:stretch>
            <a:fillRect/>
          </a:stretch>
        </p:blipFill>
        <p:spPr>
          <a:xfrm>
            <a:off x="18683404" y="-769506"/>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2940" y="885190"/>
            <a:ext cx="11672570" cy="9885680"/>
          </a:xfrm>
          <a:prstGeom prst="rect">
            <a:avLst/>
          </a:prstGeom>
          <a:noFill/>
          <a:ln w="9525">
            <a:noFill/>
          </a:ln>
        </p:spPr>
        <p:txBody>
          <a:bodyPr>
            <a:noAutofit/>
          </a:bodyPr>
          <a:p>
            <a:pPr indent="0" algn="ctr" fontAlgn="auto">
              <a:lnSpc>
                <a:spcPct val="150000"/>
              </a:lnSpc>
            </a:pPr>
            <a:r>
              <a:rPr lang="zh-CN" sz="4800" b="1">
                <a:latin typeface="楷体" panose="02010609060101010101" charset="-122"/>
                <a:ea typeface="楷体" panose="02010609060101010101" charset="-122"/>
                <a:cs typeface="楷体" panose="02010609060101010101" charset="-122"/>
              </a:rPr>
              <a:t>实习感受</a:t>
            </a:r>
            <a:endParaRPr lang="zh-CN" sz="4800" b="1">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在检察院的实习过程中，我通过与检察官的交流和实际工作的参与，深刻地认识到了法律和司法工作的重要性，也更加明白了作为一名法律从业人员所需要具备的素质和能力。通过这次实习，我进一步思考了自己未来的发展方向和职业规划，我发现自己对法律工作有浓厚的兴趣，特别是在检察机关这个领域内。我深刻地认识到，从事法律工作需要不断学习和提升自己的专业知识和能力，这样才能更好地为公正、公平的司法事业做出贡献。同时，在实习期间，我也遇到了一些困难和挑战，例如案件调查取证等方面的技术难点，这些问题在一开始我并没有预料到。但通过与同事的交流和实践的积累，我慢慢克服了这些难点，进一步提高了自己的工作能力和技巧。</a:t>
            </a:r>
            <a:endParaRPr lang="zh-CN" altLang="en-US" sz="3600" b="0">
              <a:latin typeface="楷体" panose="02010609060101010101" charset="-122"/>
              <a:ea typeface="楷体" panose="02010609060101010101" charset="-122"/>
              <a:cs typeface="楷体" panose="02010609060101010101" charset="-122"/>
            </a:endParaRPr>
          </a:p>
        </p:txBody>
      </p:sp>
      <p:pic>
        <p:nvPicPr>
          <p:cNvPr id="3" name="图片 2" descr="mmexport1676270030254"/>
          <p:cNvPicPr>
            <a:picLocks noChangeAspect="1"/>
          </p:cNvPicPr>
          <p:nvPr/>
        </p:nvPicPr>
        <p:blipFill>
          <a:blip r:embed="rId1"/>
          <a:stretch>
            <a:fillRect/>
          </a:stretch>
        </p:blipFill>
        <p:spPr>
          <a:xfrm>
            <a:off x="12522835" y="3679825"/>
            <a:ext cx="11109960" cy="7407910"/>
          </a:xfrm>
          <a:prstGeom prst="rect">
            <a:avLst/>
          </a:prstGeom>
        </p:spPr>
      </p:pic>
      <p:pic>
        <p:nvPicPr>
          <p:cNvPr id="5" name="图片 4" descr="5"/>
          <p:cNvPicPr>
            <a:picLocks noChangeAspect="1"/>
          </p:cNvPicPr>
          <p:nvPr>
            <p:custDataLst>
              <p:tags r:id="rId2"/>
            </p:custDataLst>
          </p:nvPr>
        </p:nvPicPr>
        <p:blipFill>
          <a:blip r:embed="rId3"/>
          <a:stretch>
            <a:fillRect/>
          </a:stretch>
        </p:blipFill>
        <p:spPr>
          <a:xfrm>
            <a:off x="18683404" y="-769506"/>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899920" y="885190"/>
            <a:ext cx="20633690" cy="10651490"/>
          </a:xfrm>
          <a:prstGeom prst="rect">
            <a:avLst/>
          </a:prstGeom>
          <a:noFill/>
          <a:ln w="9525">
            <a:noFill/>
          </a:ln>
        </p:spPr>
        <p:txBody>
          <a:bodyPr>
            <a:noAutofit/>
          </a:bodyPr>
          <a:p>
            <a:pPr indent="0" algn="ctr" fontAlgn="auto">
              <a:lnSpc>
                <a:spcPct val="150000"/>
              </a:lnSpc>
            </a:pPr>
            <a:r>
              <a:rPr lang="zh-CN" sz="4800" b="1">
                <a:latin typeface="楷体" panose="02010609060101010101" charset="-122"/>
                <a:ea typeface="楷体" panose="02010609060101010101" charset="-122"/>
                <a:cs typeface="楷体" panose="02010609060101010101" charset="-122"/>
              </a:rPr>
              <a:t>实习总结</a:t>
            </a:r>
            <a:endParaRPr lang="zh-CN" sz="4800" b="1">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第一，认真学习和实践。实习是一次学习和实践的机会，我要尽可能多地学习和实践，在实践中加深理解，在学习中发现问题和不足。</a:t>
            </a:r>
            <a:endParaRPr lang="zh-CN" altLang="en-US" sz="3600" b="0">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第二，注重细节和认真负责。在检察院的工作中，每一个细节都非常重要，因为一个小的差错可能会导致案件处理不当，对当事人和社会造成不良影响。因此，我要注重细节，认真负责，尽力做好每一项工作。</a:t>
            </a:r>
            <a:endParaRPr lang="zh-CN" altLang="en-US" sz="3600" b="0">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第三，多向导师请教和学习。在实习中，我遇到了许多问题和困难，但是每次遇到问题，我都积极向导师请教，尽力去学习和理解。导师们给了我很多宝贵的指导和建议，让我更好地完成工作。</a:t>
            </a:r>
            <a:endParaRPr lang="zh-CN" altLang="en-US" sz="3600" b="0">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第四，注重团队合作和沟通。在检察院的工作中，团队合作和沟通是非常重要的，因为每个人的工作都紧密相连，需要协调和合作。我注重团队合作和沟通，尽力与同事们相互协作，共同完成工作。</a:t>
            </a:r>
            <a:endParaRPr lang="zh-CN" altLang="en-US" sz="3600" b="0">
              <a:latin typeface="楷体" panose="02010609060101010101" charset="-122"/>
              <a:ea typeface="楷体" panose="02010609060101010101" charset="-122"/>
              <a:cs typeface="楷体" panose="02010609060101010101" charset="-122"/>
            </a:endParaRPr>
          </a:p>
          <a:p>
            <a:pPr indent="0" fontAlgn="auto">
              <a:lnSpc>
                <a:spcPct val="150000"/>
              </a:lnSpc>
            </a:pPr>
            <a:r>
              <a:rPr lang="en-US" altLang="zh-CN" sz="3600" b="0">
                <a:latin typeface="楷体" panose="02010609060101010101" charset="-122"/>
                <a:ea typeface="楷体" panose="02010609060101010101" charset="-122"/>
                <a:cs typeface="楷体" panose="02010609060101010101" charset="-122"/>
              </a:rPr>
              <a:t>    </a:t>
            </a:r>
            <a:r>
              <a:rPr lang="zh-CN" altLang="en-US" sz="3600" b="0">
                <a:latin typeface="楷体" panose="02010609060101010101" charset="-122"/>
                <a:ea typeface="楷体" panose="02010609060101010101" charset="-122"/>
                <a:cs typeface="楷体" panose="02010609060101010101" charset="-122"/>
              </a:rPr>
              <a:t>第五，保持谦虚和进取心态。在实习中，我意识到自己的知识和能力还有很多不足，因此要保持谦虚和进取的心态，不断学习和进步，努力提高自己的能力和素质。</a:t>
            </a:r>
            <a:endParaRPr lang="zh-CN" altLang="en-US" sz="3600" b="0">
              <a:latin typeface="楷体" panose="02010609060101010101" charset="-122"/>
              <a:ea typeface="楷体" panose="02010609060101010101" charset="-122"/>
              <a:cs typeface="楷体" panose="02010609060101010101" charset="-122"/>
            </a:endParaRPr>
          </a:p>
        </p:txBody>
      </p:sp>
      <p:pic>
        <p:nvPicPr>
          <p:cNvPr id="5" name="图片 4" descr="5"/>
          <p:cNvPicPr>
            <a:picLocks noChangeAspect="1"/>
          </p:cNvPicPr>
          <p:nvPr>
            <p:custDataLst>
              <p:tags r:id="rId1"/>
            </p:custDataLst>
          </p:nvPr>
        </p:nvPicPr>
        <p:blipFill>
          <a:blip r:embed="rId2"/>
          <a:stretch>
            <a:fillRect/>
          </a:stretch>
        </p:blipFill>
        <p:spPr>
          <a:xfrm>
            <a:off x="18683404" y="-769506"/>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 name="image 802"/>
          <p:cNvPicPr>
            <a:picLocks noChangeAspect="1"/>
          </p:cNvPicPr>
          <p:nvPr/>
        </p:nvPicPr>
        <p:blipFill>
          <a:blip r:embed="rId1"/>
          <a:srcRect/>
          <a:stretch>
            <a:fillRect/>
          </a:stretch>
        </p:blipFill>
        <p:spPr>
          <a:xfrm>
            <a:off x="-6680200" y="-1108734"/>
            <a:ext cx="17348200" cy="17348200"/>
          </a:xfrm>
          <a:prstGeom prst="rect">
            <a:avLst/>
          </a:prstGeom>
        </p:spPr>
      </p:pic>
      <p:pic>
        <p:nvPicPr>
          <p:cNvPr id="801" name="image 801"/>
          <p:cNvPicPr>
            <a:picLocks noChangeAspect="1"/>
          </p:cNvPicPr>
          <p:nvPr/>
        </p:nvPicPr>
        <p:blipFill>
          <a:blip r:embed="rId2"/>
          <a:srcRect/>
          <a:stretch>
            <a:fillRect/>
          </a:stretch>
        </p:blipFill>
        <p:spPr>
          <a:xfrm>
            <a:off x="9367328" y="3490535"/>
            <a:ext cx="822673" cy="822673"/>
          </a:xfrm>
          <a:prstGeom prst="rect">
            <a:avLst/>
          </a:prstGeom>
        </p:spPr>
      </p:pic>
      <p:sp>
        <p:nvSpPr>
          <p:cNvPr id="805" name="Object 805"/>
          <p:cNvSpPr txBox="1"/>
          <p:nvPr/>
        </p:nvSpPr>
        <p:spPr>
          <a:xfrm>
            <a:off x="10668000" y="1290345"/>
            <a:ext cx="12291060" cy="11463020"/>
          </a:xfrm>
          <a:prstGeom prst="rect">
            <a:avLst/>
          </a:prstGeom>
        </p:spPr>
        <p:txBody>
          <a:bodyPr vert="horz" rtlCol="0" anchor="t" anchorCtr="0">
            <a:noAutofit/>
          </a:bodyPr>
          <a:lstStyle/>
          <a:p>
            <a:pPr indent="0" algn="just" fontAlgn="auto">
              <a:lnSpc>
                <a:spcPct val="100000"/>
              </a:lnSpc>
            </a:pPr>
            <a:r>
              <a:rPr lang="zh-CN" sz="4000" b="1" dirty="0">
                <a:solidFill>
                  <a:schemeClr val="tx1"/>
                </a:solidFill>
                <a:latin typeface="黑体" panose="02010609060101010101" charset="-122"/>
                <a:ea typeface="黑体" panose="02010609060101010101" charset="-122"/>
                <a:sym typeface="+mn-ea"/>
              </a:rPr>
              <a:t>一、实习内容</a:t>
            </a:r>
            <a:endParaRPr lang="zh-CN" sz="4000" b="1" dirty="0">
              <a:solidFill>
                <a:schemeClr val="tx1"/>
              </a:solidFill>
              <a:latin typeface="黑体" panose="02010609060101010101" charset="-122"/>
              <a:ea typeface="黑体"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1</a:t>
            </a:r>
            <a:r>
              <a:rPr lang="zh-CN" altLang="en-US" sz="4000" kern="100" dirty="0">
                <a:effectLst/>
                <a:latin typeface="仿宋" panose="02010609060101010101" charset="-122"/>
                <a:ea typeface="仿宋" panose="02010609060101010101" charset="-122"/>
                <a:sym typeface="+mn-ea"/>
              </a:rPr>
              <a:t>、整理卷宗文件。熟悉律师业务档案规整方法，档案应按照案卷封面、卷内目录、案卷材料、备考表、卷底的顺序排列，案卷内档案材料应按照诉讼程序的客观进程或时间顺序排列。</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2</a:t>
            </a:r>
            <a:r>
              <a:rPr lang="zh-CN" altLang="en-US" sz="4000" kern="100" dirty="0">
                <a:effectLst/>
                <a:latin typeface="仿宋" panose="02010609060101010101" charset="-122"/>
                <a:ea typeface="仿宋" panose="02010609060101010101" charset="-122"/>
                <a:sym typeface="+mn-ea"/>
              </a:rPr>
              <a:t>、协助处理诉讼案件、非诉案件。根据团队实际需求，参与各诉讼案件、非诉案件，进行案件讨论、文件整理汇总、法条检索归纳、类案搜索等工作。</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3</a:t>
            </a:r>
            <a:r>
              <a:rPr lang="zh-CN" altLang="en-US" sz="4000" kern="100" dirty="0">
                <a:effectLst/>
                <a:latin typeface="仿宋" panose="02010609060101010101" charset="-122"/>
                <a:ea typeface="仿宋" panose="02010609060101010101" charset="-122"/>
                <a:sym typeface="+mn-ea"/>
              </a:rPr>
              <a:t>、代写起诉书、答辩状、上诉书等法律文书。在综合研究案件的基础上，按照当事人诉请及法律文书写作规范撰写文书初稿。</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4</a:t>
            </a:r>
            <a:r>
              <a:rPr lang="zh-CN" altLang="en-US" sz="4000" kern="100" dirty="0">
                <a:effectLst/>
                <a:latin typeface="仿宋" panose="02010609060101010101" charset="-122"/>
                <a:ea typeface="仿宋" panose="02010609060101010101" charset="-122"/>
                <a:sym typeface="+mn-ea"/>
              </a:rPr>
              <a:t>、与带教律师一起接待当事人、参与常年法律顾问合作洽谈会议等。提高语言表达、人际交往等能力。</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5</a:t>
            </a:r>
            <a:r>
              <a:rPr lang="zh-CN" altLang="en-US" sz="4000" kern="100" dirty="0">
                <a:effectLst/>
                <a:latin typeface="仿宋" panose="02010609060101010101" charset="-122"/>
                <a:ea typeface="仿宋" panose="02010609060101010101" charset="-122"/>
                <a:sym typeface="+mn-ea"/>
              </a:rPr>
              <a:t>、明确案件办理程序。关注案件进展，了解刑事、民事、行政案件的办案流程。</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6</a:t>
            </a:r>
            <a:r>
              <a:rPr lang="zh-CN" altLang="en-US" sz="4000" kern="100" dirty="0">
                <a:effectLst/>
                <a:latin typeface="仿宋" panose="02010609060101010101" charset="-122"/>
                <a:ea typeface="仿宋" panose="02010609060101010101" charset="-122"/>
                <a:sym typeface="+mn-ea"/>
              </a:rPr>
              <a:t>、熟悉律师业务相关法律法规及律协、律所管理规范。虚心接受行业律师前辈的指导，培养良好的律师道德与执业素质。</a:t>
            </a:r>
            <a:endParaRPr lang="zh-CN" altLang="en-US" sz="4000" kern="100" dirty="0">
              <a:effectLst/>
              <a:latin typeface="仿宋" panose="02010609060101010101" charset="-122"/>
              <a:ea typeface="仿宋" panose="02010609060101010101" charset="-122"/>
              <a:sym typeface="+mn-ea"/>
            </a:endParaRPr>
          </a:p>
          <a:p>
            <a:pPr indent="1016000" algn="just" fontAlgn="auto">
              <a:lnSpc>
                <a:spcPct val="100000"/>
              </a:lnSpc>
              <a:buNone/>
              <a:extLst>
                <a:ext uri="{35155182-B16C-46BC-9424-99874614C6A1}">
                  <wpsdc:indentchars xmlns:wpsdc="http://www.wps.cn/officeDocument/2017/drawingmlCustomData" val="200" checksum="1463267244"/>
                </a:ext>
              </a:extLst>
            </a:pPr>
            <a:r>
              <a:rPr lang="en-US" altLang="zh-CN" sz="4000" kern="100" dirty="0">
                <a:effectLst/>
                <a:latin typeface="仿宋" panose="02010609060101010101" charset="-122"/>
                <a:ea typeface="仿宋" panose="02010609060101010101" charset="-122"/>
                <a:sym typeface="+mn-ea"/>
              </a:rPr>
              <a:t>7</a:t>
            </a:r>
            <a:r>
              <a:rPr lang="zh-CN" altLang="en-US" sz="4000" kern="100" dirty="0">
                <a:effectLst/>
                <a:latin typeface="仿宋" panose="02010609060101010101" charset="-122"/>
                <a:ea typeface="仿宋" panose="02010609060101010101" charset="-122"/>
                <a:sym typeface="+mn-ea"/>
              </a:rPr>
              <a:t>、熟练运用办公技能，提升工作效率。</a:t>
            </a:r>
            <a:endParaRPr lang="zh-CN" altLang="zh-CN" sz="4000" kern="100" dirty="0">
              <a:effectLst/>
              <a:latin typeface="仿宋" panose="02010609060101010101" charset="-122"/>
              <a:ea typeface="仿宋" panose="02010609060101010101" charset="-122"/>
            </a:endParaRPr>
          </a:p>
          <a:p>
            <a:pPr algn="l">
              <a:lnSpc>
                <a:spcPct val="100000"/>
              </a:lnSpc>
            </a:pPr>
            <a:endParaRPr lang="zh-CN" sz="4000" dirty="0">
              <a:solidFill>
                <a:srgbClr val="3D7D62"/>
              </a:solidFill>
              <a:latin typeface="OPPOSans-B" panose="00020600040101010101" charset="-122"/>
              <a:ea typeface="OPPOSans-B" panose="00020600040101010101" charset="-122"/>
              <a:sym typeface="+mn-ea"/>
            </a:endParaRPr>
          </a:p>
        </p:txBody>
      </p:sp>
      <p:pic>
        <p:nvPicPr>
          <p:cNvPr id="3" name="图片 2" descr="5"/>
          <p:cNvPicPr>
            <a:picLocks noChangeAspect="1"/>
          </p:cNvPicPr>
          <p:nvPr/>
        </p:nvPicPr>
        <p:blipFill>
          <a:blip r:embed="rId3"/>
          <a:stretch>
            <a:fillRect/>
          </a:stretch>
        </p:blipFill>
        <p:spPr>
          <a:xfrm>
            <a:off x="19013170" y="-831215"/>
            <a:ext cx="5890260" cy="4156075"/>
          </a:xfrm>
          <a:prstGeom prst="rect">
            <a:avLst/>
          </a:prstGeom>
        </p:spPr>
      </p:pic>
      <p:pic>
        <p:nvPicPr>
          <p:cNvPr id="4" name="图片 3"/>
          <p:cNvPicPr>
            <a:picLocks noChangeAspect="1"/>
          </p:cNvPicPr>
          <p:nvPr/>
        </p:nvPicPr>
        <p:blipFill>
          <a:blip r:embed="rId4"/>
          <a:stretch>
            <a:fillRect/>
          </a:stretch>
        </p:blipFill>
        <p:spPr>
          <a:xfrm>
            <a:off x="3039939" y="6858000"/>
            <a:ext cx="6918300" cy="5190753"/>
          </a:xfrm>
          <a:prstGeom prst="rect">
            <a:avLst/>
          </a:prstGeom>
        </p:spPr>
      </p:pic>
      <p:pic>
        <p:nvPicPr>
          <p:cNvPr id="6" name="图片 5"/>
          <p:cNvPicPr>
            <a:picLocks noChangeAspect="1"/>
          </p:cNvPicPr>
          <p:nvPr/>
        </p:nvPicPr>
        <p:blipFill>
          <a:blip r:embed="rId5"/>
          <a:stretch>
            <a:fillRect/>
          </a:stretch>
        </p:blipFill>
        <p:spPr>
          <a:xfrm>
            <a:off x="1414703" y="1219848"/>
            <a:ext cx="7104842" cy="51907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
          <p:cNvPicPr>
            <a:picLocks noChangeAspect="1"/>
          </p:cNvPicPr>
          <p:nvPr/>
        </p:nvPicPr>
        <p:blipFill>
          <a:blip r:embed="rId1"/>
          <a:stretch>
            <a:fillRect/>
          </a:stretch>
        </p:blipFill>
        <p:spPr>
          <a:xfrm>
            <a:off x="19013170" y="-831215"/>
            <a:ext cx="5890260" cy="4156075"/>
          </a:xfrm>
          <a:prstGeom prst="rect">
            <a:avLst/>
          </a:prstGeom>
        </p:spPr>
      </p:pic>
      <p:pic>
        <p:nvPicPr>
          <p:cNvPr id="3" name="图片 2"/>
          <p:cNvPicPr>
            <a:picLocks noChangeAspect="1"/>
          </p:cNvPicPr>
          <p:nvPr/>
        </p:nvPicPr>
        <p:blipFill>
          <a:blip r:embed="rId2"/>
          <a:stretch>
            <a:fillRect/>
          </a:stretch>
        </p:blipFill>
        <p:spPr>
          <a:xfrm>
            <a:off x="13880556" y="1178016"/>
            <a:ext cx="7437846" cy="6112329"/>
          </a:xfrm>
          <a:prstGeom prst="cloud">
            <a:avLst/>
          </a:prstGeom>
        </p:spPr>
      </p:pic>
      <p:pic>
        <p:nvPicPr>
          <p:cNvPr id="5" name="图片 4"/>
          <p:cNvPicPr>
            <a:picLocks noChangeAspect="1"/>
          </p:cNvPicPr>
          <p:nvPr/>
        </p:nvPicPr>
        <p:blipFill>
          <a:blip r:embed="rId3"/>
          <a:stretch>
            <a:fillRect/>
          </a:stretch>
        </p:blipFill>
        <p:spPr>
          <a:xfrm>
            <a:off x="15365186" y="5519058"/>
            <a:ext cx="8686800" cy="6368142"/>
          </a:xfrm>
          <a:prstGeom prst="cloud">
            <a:avLst/>
          </a:prstGeom>
        </p:spPr>
      </p:pic>
      <p:sp>
        <p:nvSpPr>
          <p:cNvPr id="8" name="Object 805"/>
          <p:cNvSpPr txBox="1"/>
          <p:nvPr/>
        </p:nvSpPr>
        <p:spPr>
          <a:xfrm>
            <a:off x="1589496" y="849474"/>
            <a:ext cx="12291060" cy="11463020"/>
          </a:xfrm>
          <a:prstGeom prst="rect">
            <a:avLst/>
          </a:prstGeom>
        </p:spPr>
        <p:txBody>
          <a:bodyPr vert="horz" rtlCol="0" anchor="t" anchorCtr="0">
            <a:noAutofit/>
          </a:bodyPr>
          <a:lstStyle/>
          <a:p>
            <a:pPr indent="0" algn="just" fontAlgn="auto">
              <a:lnSpc>
                <a:spcPct val="150000"/>
              </a:lnSpc>
            </a:pPr>
            <a:r>
              <a:rPr lang="zh-CN" altLang="en-US" sz="4000" dirty="0">
                <a:solidFill>
                  <a:schemeClr val="tx1"/>
                </a:solidFill>
                <a:latin typeface="黑体" panose="02010609060101010101" charset="-122"/>
                <a:ea typeface="黑体" panose="02010609060101010101" charset="-122"/>
                <a:sym typeface="+mn-ea"/>
              </a:rPr>
              <a:t>二、实习总结</a:t>
            </a:r>
            <a:endParaRPr lang="en-US" altLang="zh-CN" sz="4000" dirty="0">
              <a:solidFill>
                <a:schemeClr val="tx1"/>
              </a:solidFill>
              <a:latin typeface="黑体" panose="02010609060101010101" charset="-122"/>
              <a:ea typeface="黑体" panose="02010609060101010101" charset="-122"/>
              <a:sym typeface="+mn-ea"/>
            </a:endParaRPr>
          </a:p>
          <a:p>
            <a:pPr indent="0" algn="just" fontAlgn="auto">
              <a:lnSpc>
                <a:spcPct val="150000"/>
              </a:lnSpc>
            </a:pPr>
            <a:r>
              <a:rPr lang="zh-CN" altLang="en-US" sz="4000" kern="100" dirty="0">
                <a:effectLst/>
                <a:latin typeface="仿宋" panose="02010609060101010101" charset="-122"/>
                <a:ea typeface="仿宋" panose="02010609060101010101" charset="-122"/>
                <a:sym typeface="+mn-ea"/>
              </a:rPr>
              <a:t>     两个月的实习，瑞权实习小队每一位实习生都能严谨认真、尽心尽力完成实习任务，团队成员先后协助律师处理了包括但是不限于知识产权立案、劳动仲裁、行政上诉、租赁合同纠纷、行政复议等案件，在其中承担了证据整理、卷宗归档、材料制作、案情梳理、文书撰写等工作任务。</a:t>
            </a:r>
            <a:endParaRPr lang="en-US" altLang="zh-CN" sz="4000" kern="100" dirty="0">
              <a:effectLst/>
              <a:latin typeface="仿宋" panose="02010609060101010101" charset="-122"/>
              <a:ea typeface="仿宋" panose="02010609060101010101" charset="-122"/>
              <a:sym typeface="+mn-ea"/>
            </a:endParaRPr>
          </a:p>
          <a:p>
            <a:pPr indent="0" algn="just" fontAlgn="auto">
              <a:lnSpc>
                <a:spcPct val="150000"/>
              </a:lnSpc>
            </a:pPr>
            <a:r>
              <a:rPr lang="zh-CN" altLang="en-US" sz="4000" kern="100" dirty="0">
                <a:effectLst/>
                <a:latin typeface="仿宋" panose="02010609060101010101" charset="-122"/>
                <a:ea typeface="仿宋" panose="02010609060101010101" charset="-122"/>
                <a:sym typeface="+mn-ea"/>
              </a:rPr>
              <a:t>    在团队的工作中，作为实习生，大家虽然更多扮演的是一个细致、小心的入门人角色，没有独立处理过诉讼案件，但是每一位实习生都能认真对待每一个任务，尽力保证工作质量和效率。在整理案件资料和起草法律文件的过程中，大多实习生都能注重细节、勤奋努力，最终得到了律师们的认可和赞赏。</a:t>
            </a:r>
            <a:endParaRPr lang="en-US" altLang="zh-CN" sz="4000" kern="100" dirty="0">
              <a:effectLst/>
              <a:latin typeface="仿宋" panose="02010609060101010101" charset="-122"/>
              <a:ea typeface="仿宋" panose="02010609060101010101" charset="-122"/>
              <a:sym typeface="+mn-ea"/>
            </a:endParaRPr>
          </a:p>
          <a:p>
            <a:pPr indent="0" algn="just" fontAlgn="auto">
              <a:lnSpc>
                <a:spcPct val="100000"/>
              </a:lnSpc>
            </a:pPr>
            <a:endParaRPr lang="zh-CN" sz="4000" dirty="0">
              <a:solidFill>
                <a:srgbClr val="3D7D62"/>
              </a:solidFill>
              <a:latin typeface="OPPOSans-B" panose="00020600040101010101" charset="-122"/>
              <a:ea typeface="OPPOSans-B" panose="000206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5"/>
          <p:cNvPicPr>
            <a:picLocks noChangeAspect="1"/>
          </p:cNvPicPr>
          <p:nvPr/>
        </p:nvPicPr>
        <p:blipFill>
          <a:blip r:embed="rId1"/>
          <a:stretch>
            <a:fillRect/>
          </a:stretch>
        </p:blipFill>
        <p:spPr>
          <a:xfrm>
            <a:off x="19013170" y="-831215"/>
            <a:ext cx="5890260" cy="4156075"/>
          </a:xfrm>
          <a:prstGeom prst="rect">
            <a:avLst/>
          </a:prstGeom>
        </p:spPr>
      </p:pic>
      <p:sp>
        <p:nvSpPr>
          <p:cNvPr id="3" name="Object 805"/>
          <p:cNvSpPr txBox="1"/>
          <p:nvPr/>
        </p:nvSpPr>
        <p:spPr>
          <a:xfrm>
            <a:off x="12192000" y="971550"/>
            <a:ext cx="11043285" cy="6180455"/>
          </a:xfrm>
          <a:prstGeom prst="rect">
            <a:avLst/>
          </a:prstGeom>
        </p:spPr>
        <p:txBody>
          <a:bodyPr vert="horz" rtlCol="0" anchor="t" anchorCtr="0">
            <a:noAutofit/>
          </a:bodyPr>
          <a:lstStyle/>
          <a:p>
            <a:pPr indent="0" algn="just" fontAlgn="auto">
              <a:lnSpc>
                <a:spcPct val="150000"/>
              </a:lnSpc>
            </a:pPr>
            <a:r>
              <a:rPr lang="zh-CN" altLang="en-US" sz="4000" dirty="0">
                <a:solidFill>
                  <a:schemeClr val="tx1"/>
                </a:solidFill>
                <a:latin typeface="黑体" panose="02010609060101010101" charset="-122"/>
                <a:ea typeface="黑体" panose="02010609060101010101" charset="-122"/>
                <a:sym typeface="+mn-ea"/>
              </a:rPr>
              <a:t>三、实习体会</a:t>
            </a:r>
            <a:endParaRPr lang="en-US" altLang="zh-CN" sz="4000" dirty="0">
              <a:solidFill>
                <a:schemeClr val="tx1"/>
              </a:solidFill>
              <a:latin typeface="黑体" panose="02010609060101010101" charset="-122"/>
              <a:ea typeface="黑体" panose="02010609060101010101" charset="-122"/>
              <a:sym typeface="+mn-ea"/>
            </a:endParaRPr>
          </a:p>
          <a:p>
            <a:pPr indent="0" algn="just" fontAlgn="auto">
              <a:lnSpc>
                <a:spcPct val="150000"/>
              </a:lnSpc>
            </a:pPr>
            <a:r>
              <a:rPr lang="zh-CN" altLang="en-US" sz="4000" kern="100" dirty="0">
                <a:effectLst/>
                <a:latin typeface="仿宋" panose="02010609060101010101" charset="-122"/>
                <a:ea typeface="仿宋" panose="02010609060101010101" charset="-122"/>
                <a:sym typeface="+mn-ea"/>
              </a:rPr>
              <a:t>   耳闻之不如目见之，目见之不如足践之。这段时间，实习小队有幸得以观摩办案的程序流程以及律所的运营模式，也有幸在老师、前辈的指导与帮助下，参与了多项案件，大家在实习后相互交流，纷纷表示更深刻地体会了律师这一职业的内涵与意义。</a:t>
            </a:r>
            <a:endParaRPr lang="zh-CN" sz="4000" dirty="0">
              <a:solidFill>
                <a:srgbClr val="3D7D62"/>
              </a:solidFill>
              <a:latin typeface="OPPOSans-B" panose="00020600040101010101" charset="-122"/>
              <a:ea typeface="OPPOSans-B" panose="00020600040101010101" charset="-122"/>
              <a:sym typeface="+mn-ea"/>
            </a:endParaRPr>
          </a:p>
        </p:txBody>
      </p:sp>
      <p:pic>
        <p:nvPicPr>
          <p:cNvPr id="7" name="图片 6"/>
          <p:cNvPicPr>
            <a:picLocks noChangeAspect="1"/>
          </p:cNvPicPr>
          <p:nvPr/>
        </p:nvPicPr>
        <p:blipFill>
          <a:blip r:embed="rId2"/>
          <a:stretch>
            <a:fillRect/>
          </a:stretch>
        </p:blipFill>
        <p:spPr>
          <a:xfrm>
            <a:off x="1595167" y="1849574"/>
            <a:ext cx="10287000" cy="5592792"/>
          </a:xfrm>
          <a:prstGeom prst="rect">
            <a:avLst/>
          </a:prstGeom>
        </p:spPr>
      </p:pic>
      <p:sp>
        <p:nvSpPr>
          <p:cNvPr id="8" name="Object 805"/>
          <p:cNvSpPr txBox="1"/>
          <p:nvPr/>
        </p:nvSpPr>
        <p:spPr>
          <a:xfrm>
            <a:off x="1180737" y="7660293"/>
            <a:ext cx="22022930" cy="5799530"/>
          </a:xfrm>
          <a:prstGeom prst="rect">
            <a:avLst/>
          </a:prstGeom>
        </p:spPr>
        <p:txBody>
          <a:bodyPr vert="horz" rtlCol="0" anchor="t" anchorCtr="0">
            <a:noAutofit/>
          </a:bodyPr>
          <a:lstStyle/>
          <a:p>
            <a:pPr indent="0" algn="just" fontAlgn="auto">
              <a:lnSpc>
                <a:spcPct val="150000"/>
              </a:lnSpc>
            </a:pPr>
            <a:r>
              <a:rPr lang="zh-CN" altLang="en-US" sz="4000" kern="100" dirty="0">
                <a:effectLst/>
                <a:latin typeface="仿宋" panose="02010609060101010101" charset="-122"/>
                <a:ea typeface="仿宋" panose="02010609060101010101" charset="-122"/>
                <a:sym typeface="+mn-ea"/>
              </a:rPr>
              <a:t>   一是终身学习，这是一名法律人的基本素养。律师职业是一个高度依赖自我驱动和自我管理的职业，在学习技能的时候，要想的长远一些。持续、快速的学习能力是年轻律师的最大优势，作为新手律师刚刚接触这一行，要多参加业内的业务培训，通过这种业务培训找到不足，增长知识。</a:t>
            </a:r>
            <a:endParaRPr lang="en-US" altLang="zh-CN" sz="4000" kern="100" dirty="0">
              <a:effectLst/>
              <a:latin typeface="仿宋" panose="02010609060101010101" charset="-122"/>
              <a:ea typeface="仿宋" panose="02010609060101010101" charset="-122"/>
              <a:sym typeface="+mn-ea"/>
            </a:endParaRPr>
          </a:p>
          <a:p>
            <a:pPr indent="0" algn="just" fontAlgn="auto">
              <a:lnSpc>
                <a:spcPct val="150000"/>
              </a:lnSpc>
            </a:pPr>
            <a:r>
              <a:rPr lang="en-US" altLang="zh-CN" sz="4000" kern="100" dirty="0">
                <a:latin typeface="仿宋" panose="02010609060101010101" charset="-122"/>
                <a:ea typeface="仿宋" panose="02010609060101010101" charset="-122"/>
                <a:sym typeface="+mn-ea"/>
              </a:rPr>
              <a:t>   </a:t>
            </a:r>
            <a:r>
              <a:rPr lang="zh-CN" altLang="en-US" sz="4000" kern="100" dirty="0">
                <a:effectLst/>
                <a:latin typeface="仿宋" panose="02010609060101010101" charset="-122"/>
                <a:ea typeface="仿宋" panose="02010609060101010101" charset="-122"/>
                <a:sym typeface="+mn-ea"/>
              </a:rPr>
              <a:t>二是树立服务意识，这是我们法律人的职业特性。律师是为当事⼈提供法律服务的执业⼈员，律师行业性质决定了我们必须树立服务意识。</a:t>
            </a:r>
            <a:endParaRPr lang="en-US" altLang="zh-CN" sz="4000" kern="100" dirty="0">
              <a:effectLst/>
              <a:latin typeface="仿宋" panose="02010609060101010101" charset="-122"/>
              <a:ea typeface="仿宋"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201"/>
          <p:cNvPicPr>
            <a:picLocks noChangeAspect="1"/>
          </p:cNvPicPr>
          <p:nvPr/>
        </p:nvPicPr>
        <p:blipFill>
          <a:blip r:embed="rId1"/>
          <a:srcRect l="8819" r="8819"/>
          <a:stretch>
            <a:fillRect/>
          </a:stretch>
        </p:blipFill>
        <p:spPr>
          <a:xfrm>
            <a:off x="-635" y="808990"/>
            <a:ext cx="24384000" cy="12170410"/>
          </a:xfrm>
          <a:prstGeom prst="rect">
            <a:avLst/>
          </a:prstGeom>
        </p:spPr>
      </p:pic>
      <p:sp>
        <p:nvSpPr>
          <p:cNvPr id="207" name="Object 207"/>
          <p:cNvSpPr txBox="1"/>
          <p:nvPr/>
        </p:nvSpPr>
        <p:spPr>
          <a:xfrm>
            <a:off x="8620126" y="8208646"/>
            <a:ext cx="2381250" cy="552450"/>
          </a:xfrm>
          <a:prstGeom prst="rect">
            <a:avLst/>
          </a:prstGeom>
        </p:spPr>
        <p:txBody>
          <a:bodyPr vert="horz" rtlCol="0" anchor="t" anchorCtr="0">
            <a:noAutofit/>
          </a:bodyPr>
          <a:lstStyle/>
          <a:p>
            <a:pPr algn="l">
              <a:lnSpc>
                <a:spcPct val="100000"/>
              </a:lnSpc>
            </a:pPr>
            <a:endParaRPr lang="zh-CN" altLang="en-US" sz="200"/>
          </a:p>
        </p:txBody>
      </p:sp>
      <p:sp>
        <p:nvSpPr>
          <p:cNvPr id="2010" name="Object 2010"/>
          <p:cNvSpPr txBox="1"/>
          <p:nvPr/>
        </p:nvSpPr>
        <p:spPr>
          <a:xfrm>
            <a:off x="8572500" y="8945686"/>
            <a:ext cx="3048000" cy="685800"/>
          </a:xfrm>
          <a:prstGeom prst="rect">
            <a:avLst/>
          </a:prstGeom>
        </p:spPr>
        <p:txBody>
          <a:bodyPr vert="horz" rtlCol="0" anchor="t" anchorCtr="0">
            <a:noAutofit/>
          </a:bodyPr>
          <a:lstStyle/>
          <a:p>
            <a:pPr algn="l">
              <a:lnSpc>
                <a:spcPct val="100000"/>
              </a:lnSpc>
            </a:pPr>
            <a:endParaRPr lang="zh-CN" altLang="en-US" sz="200"/>
          </a:p>
        </p:txBody>
      </p:sp>
      <p:pic>
        <p:nvPicPr>
          <p:cNvPr id="2" name="图片 1" descr="6"/>
          <p:cNvPicPr>
            <a:picLocks noChangeAspect="1"/>
          </p:cNvPicPr>
          <p:nvPr>
            <p:custDataLst>
              <p:tags r:id="rId2"/>
            </p:custDataLst>
          </p:nvPr>
        </p:nvPicPr>
        <p:blipFill>
          <a:blip r:embed="rId3"/>
          <a:stretch>
            <a:fillRect/>
          </a:stretch>
        </p:blipFill>
        <p:spPr>
          <a:xfrm>
            <a:off x="1347470" y="904240"/>
            <a:ext cx="21328380" cy="12075160"/>
          </a:xfrm>
          <a:prstGeom prst="rect">
            <a:avLst/>
          </a:prstGeom>
          <a:effectLst>
            <a:softEdge rad="330200"/>
          </a:effectLst>
        </p:spPr>
      </p:pic>
      <p:sp>
        <p:nvSpPr>
          <p:cNvPr id="4" name="文本框 3"/>
          <p:cNvSpPr txBox="1"/>
          <p:nvPr/>
        </p:nvSpPr>
        <p:spPr>
          <a:xfrm>
            <a:off x="2544445" y="2236470"/>
            <a:ext cx="8910955" cy="9159240"/>
          </a:xfrm>
          <a:prstGeom prst="rect">
            <a:avLst/>
          </a:prstGeom>
          <a:noFill/>
        </p:spPr>
        <p:txBody>
          <a:bodyPr wrap="square" rtlCol="0">
            <a:noAutofit/>
          </a:bodyPr>
          <a:p>
            <a:r>
              <a:rPr lang="zh-CN" sz="4000" b="1" dirty="0" smtClean="0">
                <a:solidFill>
                  <a:srgbClr val="555655"/>
                </a:solidFill>
                <a:latin typeface="仿宋" panose="02010609060101010101" charset="-122"/>
                <a:ea typeface="仿宋" panose="02010609060101010101" charset="-122"/>
                <a:cs typeface="仿宋" panose="02010609060101010101" charset="-122"/>
                <a:sym typeface="+mn-ea"/>
              </a:rPr>
              <a:t>一、实习基本内容</a:t>
            </a:r>
            <a:endParaRPr lang="zh-CN" sz="4000" b="1" dirty="0" smtClean="0">
              <a:solidFill>
                <a:srgbClr val="555655"/>
              </a:solidFill>
              <a:latin typeface="仿宋" panose="02010609060101010101" charset="-122"/>
              <a:ea typeface="仿宋" panose="02010609060101010101" charset="-122"/>
              <a:cs typeface="仿宋" panose="02010609060101010101" charset="-122"/>
              <a:sym typeface="+mn-ea"/>
            </a:endParaRPr>
          </a:p>
          <a:p>
            <a:r>
              <a:rPr lang="zh-CN" sz="4000" dirty="0" smtClean="0">
                <a:solidFill>
                  <a:srgbClr val="555655"/>
                </a:solidFill>
                <a:latin typeface="仿宋" panose="02010609060101010101" charset="-122"/>
                <a:ea typeface="仿宋" panose="02010609060101010101" charset="-122"/>
                <a:cs typeface="仿宋" panose="02010609060101010101" charset="-122"/>
                <a:sym typeface="+mn-ea"/>
              </a:rPr>
              <a:t>1、协助带教律师办理案件，辅助性完成部分律师工作。</a:t>
            </a:r>
            <a:endParaRPr lang="zh-CN" sz="4000" dirty="0" smtClean="0">
              <a:solidFill>
                <a:srgbClr val="555655"/>
              </a:solidFill>
              <a:latin typeface="仿宋" panose="02010609060101010101" charset="-122"/>
              <a:ea typeface="仿宋" panose="02010609060101010101" charset="-122"/>
              <a:cs typeface="仿宋" panose="02010609060101010101" charset="-122"/>
              <a:sym typeface="+mn-ea"/>
            </a:endParaRPr>
          </a:p>
          <a:p>
            <a:r>
              <a:rPr lang="zh-CN" sz="4000" dirty="0" smtClean="0">
                <a:solidFill>
                  <a:srgbClr val="555655"/>
                </a:solidFill>
                <a:latin typeface="仿宋" panose="02010609060101010101" charset="-122"/>
                <a:ea typeface="仿宋" panose="02010609060101010101" charset="-122"/>
                <a:cs typeface="仿宋" panose="02010609060101010101" charset="-122"/>
                <a:sym typeface="+mn-ea"/>
              </a:rPr>
              <a:t>2、在实践中学习律师在受理案件后的实际操作程序并且协助他们填写卷宗、对卷宗进行整理归档，对卷宗内含的各种文书的格式、内容有清晰的了解。</a:t>
            </a:r>
            <a:endParaRPr lang="zh-CN" sz="4000" dirty="0" smtClean="0">
              <a:solidFill>
                <a:srgbClr val="555655"/>
              </a:solidFill>
              <a:latin typeface="仿宋" panose="02010609060101010101" charset="-122"/>
              <a:ea typeface="仿宋" panose="02010609060101010101" charset="-122"/>
              <a:cs typeface="仿宋" panose="02010609060101010101" charset="-122"/>
              <a:sym typeface="+mn-ea"/>
            </a:endParaRPr>
          </a:p>
          <a:p>
            <a:r>
              <a:rPr lang="zh-CN" sz="4000" dirty="0" smtClean="0">
                <a:solidFill>
                  <a:srgbClr val="555655"/>
                </a:solidFill>
                <a:latin typeface="仿宋" panose="02010609060101010101" charset="-122"/>
                <a:ea typeface="仿宋" panose="02010609060101010101" charset="-122"/>
                <a:cs typeface="仿宋" panose="02010609060101010101" charset="-122"/>
                <a:sym typeface="+mn-ea"/>
              </a:rPr>
              <a:t>3、学习撰写法律文书，如代理词、起诉状等；通过实习把法学专业基础知识和专业知识同司法实践结合起来，巩固专业理论教学的效果，培养调查、研究、观察问题的能力，培养实际工作能力和专业技能，真正从课本中走到了现实中，从抽象的理论回到了具象的实际生活中。</a:t>
            </a:r>
            <a:endParaRPr lang="zh-CN" sz="4000" dirty="0" smtClean="0">
              <a:solidFill>
                <a:srgbClr val="555655"/>
              </a:solidFill>
              <a:latin typeface="仿宋" panose="02010609060101010101" charset="-122"/>
              <a:ea typeface="仿宋" panose="02010609060101010101" charset="-122"/>
              <a:cs typeface="仿宋" panose="02010609060101010101" charset="-122"/>
              <a:sym typeface="+mn-ea"/>
            </a:endParaRPr>
          </a:p>
        </p:txBody>
      </p:sp>
      <p:pic>
        <p:nvPicPr>
          <p:cNvPr id="5" name="图片 4" descr="5"/>
          <p:cNvPicPr>
            <a:picLocks noChangeAspect="1"/>
          </p:cNvPicPr>
          <p:nvPr/>
        </p:nvPicPr>
        <p:blipFill>
          <a:blip r:embed="rId4"/>
          <a:stretch>
            <a:fillRect/>
          </a:stretch>
        </p:blipFill>
        <p:spPr>
          <a:xfrm>
            <a:off x="16844168" y="808514"/>
            <a:ext cx="4417696" cy="3117056"/>
          </a:xfrm>
          <a:prstGeom prst="rect">
            <a:avLst/>
          </a:prstGeom>
        </p:spPr>
      </p:pic>
      <p:pic>
        <p:nvPicPr>
          <p:cNvPr id="6" name="图片 5"/>
          <p:cNvPicPr>
            <a:picLocks noChangeAspect="1"/>
          </p:cNvPicPr>
          <p:nvPr/>
        </p:nvPicPr>
        <p:blipFill>
          <a:blip r:embed="rId5"/>
          <a:stretch>
            <a:fillRect/>
          </a:stretch>
        </p:blipFill>
        <p:spPr>
          <a:xfrm>
            <a:off x="12218035" y="3925570"/>
            <a:ext cx="8827770" cy="6223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86;p19"/>
          <p:cNvSpPr txBox="1"/>
          <p:nvPr/>
        </p:nvSpPr>
        <p:spPr>
          <a:xfrm>
            <a:off x="2724149" y="986332"/>
            <a:ext cx="7274289" cy="1729157"/>
          </a:xfrm>
          <a:prstGeom prst="rect">
            <a:avLst/>
          </a:prstGeom>
          <a:noFill/>
          <a:ln>
            <a:noFill/>
          </a:ln>
        </p:spPr>
        <p:txBody>
          <a:bodyPr spcFirstLastPara="1" wrap="square" lIns="182850" tIns="91400" rIns="182850" bIns="91400" anchor="t" anchorCtr="0">
            <a:noAutofit/>
          </a:bodyPr>
          <a:lstStyle/>
          <a:p>
            <a:pPr marL="0" marR="0" lvl="0" indent="0" algn="l" rtl="0">
              <a:spcBef>
                <a:spcPts val="0"/>
              </a:spcBef>
              <a:spcAft>
                <a:spcPts val="0"/>
              </a:spcAft>
              <a:buNone/>
            </a:pPr>
            <a:r>
              <a:rPr lang="zh-CN" altLang="en-US" sz="4800" i="0" u="none" strike="noStrike" cap="none" dirty="0">
                <a:latin typeface="仿宋" panose="02010609060101010101" charset="-122"/>
                <a:ea typeface="仿宋" panose="02010609060101010101" charset="-122"/>
                <a:cs typeface="Lato"/>
                <a:sym typeface="Lato"/>
              </a:rPr>
              <a:t>一、</a:t>
            </a:r>
            <a:r>
              <a:rPr lang="zh-CN" sz="4800" i="0" u="none" strike="noStrike" cap="none" dirty="0">
                <a:latin typeface="仿宋" panose="02010609060101010101" charset="-122"/>
                <a:ea typeface="仿宋" panose="02010609060101010101" charset="-122"/>
                <a:cs typeface="Lato"/>
                <a:sym typeface="Lato"/>
              </a:rPr>
              <a:t>实习过程</a:t>
            </a:r>
            <a:endParaRPr lang="zh-CN" sz="4800" i="0" u="none" strike="noStrike" cap="none" dirty="0">
              <a:latin typeface="仿宋" panose="02010609060101010101" charset="-122"/>
              <a:ea typeface="仿宋" panose="02010609060101010101" charset="-122"/>
              <a:cs typeface="Lato"/>
              <a:sym typeface="Lato"/>
            </a:endParaRPr>
          </a:p>
        </p:txBody>
      </p:sp>
      <p:sp>
        <p:nvSpPr>
          <p:cNvPr id="4" name="文本框 3"/>
          <p:cNvSpPr txBox="1"/>
          <p:nvPr/>
        </p:nvSpPr>
        <p:spPr>
          <a:xfrm>
            <a:off x="3437255" y="9297670"/>
            <a:ext cx="17509490" cy="3230245"/>
          </a:xfrm>
          <a:prstGeom prst="rect">
            <a:avLst/>
          </a:prstGeom>
          <a:noFill/>
        </p:spPr>
        <p:txBody>
          <a:bodyPr wrap="square" rtlCol="0">
            <a:spAutoFit/>
          </a:bodyPr>
          <a:lstStyle/>
          <a:p>
            <a:r>
              <a:rPr lang="zh-CN" altLang="en-US" sz="4400" dirty="0">
                <a:latin typeface="仿宋" panose="02010609060101010101" charset="-122"/>
                <a:ea typeface="仿宋" panose="02010609060101010101" charset="-122"/>
                <a:cs typeface="仿宋" panose="02010609060101010101" charset="-122"/>
              </a:rPr>
              <a:t>    </a:t>
            </a:r>
            <a:r>
              <a:rPr lang="zh-CN" altLang="en-US" sz="4000" dirty="0">
                <a:latin typeface="仿宋" panose="02010609060101010101" charset="-122"/>
                <a:ea typeface="仿宋" panose="02010609060101010101" charset="-122"/>
                <a:cs typeface="仿宋" panose="02010609060101010101" charset="-122"/>
              </a:rPr>
              <a:t>福州市中级人民法院实习小组一行</a:t>
            </a:r>
            <a:r>
              <a:rPr lang="en-US" altLang="zh-CN" sz="4000" dirty="0">
                <a:latin typeface="仿宋" panose="02010609060101010101" charset="-122"/>
                <a:ea typeface="仿宋" panose="02010609060101010101" charset="-122"/>
                <a:cs typeface="仿宋" panose="02010609060101010101" charset="-122"/>
              </a:rPr>
              <a:t>25</a:t>
            </a:r>
            <a:r>
              <a:rPr lang="zh-CN" altLang="en-US" sz="4000" dirty="0">
                <a:latin typeface="仿宋" panose="02010609060101010101" charset="-122"/>
                <a:ea typeface="仿宋" panose="02010609060101010101" charset="-122"/>
                <a:cs typeface="仿宋" panose="02010609060101010101" charset="-122"/>
              </a:rPr>
              <a:t>位同学，在施志源老师的带领下于</a:t>
            </a:r>
            <a:r>
              <a:rPr lang="en-US" altLang="zh-CN" sz="4000" dirty="0">
                <a:latin typeface="仿宋" panose="02010609060101010101" charset="-122"/>
                <a:ea typeface="仿宋" panose="02010609060101010101" charset="-122"/>
                <a:cs typeface="仿宋" panose="02010609060101010101" charset="-122"/>
              </a:rPr>
              <a:t>2023</a:t>
            </a:r>
            <a:r>
              <a:rPr lang="zh-CN" altLang="en-US" sz="4000" dirty="0">
                <a:latin typeface="仿宋" panose="02010609060101010101" charset="-122"/>
                <a:ea typeface="仿宋" panose="02010609060101010101" charset="-122"/>
                <a:cs typeface="仿宋" panose="02010609060101010101" charset="-122"/>
              </a:rPr>
              <a:t>年</a:t>
            </a:r>
            <a:r>
              <a:rPr lang="en-US" altLang="zh-CN" sz="4000" dirty="0">
                <a:latin typeface="仿宋" panose="02010609060101010101" charset="-122"/>
                <a:ea typeface="仿宋" panose="02010609060101010101" charset="-122"/>
                <a:cs typeface="仿宋" panose="02010609060101010101" charset="-122"/>
              </a:rPr>
              <a:t>2</a:t>
            </a:r>
            <a:r>
              <a:rPr lang="zh-CN" altLang="en-US" sz="4000" dirty="0">
                <a:latin typeface="仿宋" panose="02010609060101010101" charset="-122"/>
                <a:ea typeface="仿宋" panose="02010609060101010101" charset="-122"/>
                <a:cs typeface="仿宋" panose="02010609060101010101" charset="-122"/>
              </a:rPr>
              <a:t>月</a:t>
            </a:r>
            <a:r>
              <a:rPr lang="en-US" altLang="zh-CN" sz="4000" dirty="0">
                <a:latin typeface="仿宋" panose="02010609060101010101" charset="-122"/>
                <a:ea typeface="仿宋" panose="02010609060101010101" charset="-122"/>
                <a:cs typeface="仿宋" panose="02010609060101010101" charset="-122"/>
              </a:rPr>
              <a:t>13</a:t>
            </a:r>
            <a:r>
              <a:rPr lang="zh-CN" altLang="en-US" sz="4000" dirty="0">
                <a:latin typeface="仿宋" panose="02010609060101010101" charset="-122"/>
                <a:ea typeface="仿宋" panose="02010609060101010101" charset="-122"/>
                <a:cs typeface="仿宋" panose="02010609060101010101" charset="-122"/>
              </a:rPr>
              <a:t>日早上前往法院，开展为期两个月的专业实习工作。</a:t>
            </a:r>
            <a:endParaRPr lang="en-US" altLang="zh-CN" sz="4000" dirty="0">
              <a:latin typeface="仿宋" panose="02010609060101010101" charset="-122"/>
              <a:ea typeface="仿宋" panose="02010609060101010101" charset="-122"/>
              <a:cs typeface="仿宋" panose="02010609060101010101" charset="-122"/>
            </a:endParaRPr>
          </a:p>
          <a:p>
            <a:r>
              <a:rPr lang="en-US" altLang="zh-CN" sz="4000" dirty="0">
                <a:latin typeface="仿宋" panose="02010609060101010101" charset="-122"/>
                <a:ea typeface="仿宋" panose="02010609060101010101" charset="-122"/>
                <a:cs typeface="仿宋" panose="02010609060101010101" charset="-122"/>
              </a:rPr>
              <a:t>    </a:t>
            </a:r>
            <a:r>
              <a:rPr lang="zh-CN" altLang="en-US" sz="4000" dirty="0">
                <a:latin typeface="仿宋" panose="02010609060101010101" charset="-122"/>
                <a:ea typeface="仿宋" panose="02010609060101010101" charset="-122"/>
                <a:cs typeface="仿宋" panose="02010609060101010101" charset="-122"/>
              </a:rPr>
              <a:t>完成对接工作后，所有同学被分配至立案庭、刑一庭、刑二庭、民一庭、民二庭、民四庭、行政庭、审监庭、执行局等共</a:t>
            </a:r>
            <a:r>
              <a:rPr lang="en-US" altLang="zh-CN" sz="4000" dirty="0">
                <a:latin typeface="仿宋" panose="02010609060101010101" charset="-122"/>
                <a:ea typeface="仿宋" panose="02010609060101010101" charset="-122"/>
                <a:cs typeface="仿宋" panose="02010609060101010101" charset="-122"/>
              </a:rPr>
              <a:t>13</a:t>
            </a:r>
            <a:r>
              <a:rPr lang="zh-CN" altLang="en-US" sz="4000" dirty="0">
                <a:latin typeface="仿宋" panose="02010609060101010101" charset="-122"/>
                <a:ea typeface="仿宋" panose="02010609060101010101" charset="-122"/>
                <a:cs typeface="仿宋" panose="02010609060101010101" charset="-122"/>
              </a:rPr>
              <a:t>个部门开展实习工作。实习工作包括撰写法律文书、旁听法庭庭审、统计案件数据、整理案件卷宗等。</a:t>
            </a:r>
            <a:endParaRPr lang="en-US" altLang="zh-CN" sz="4000" dirty="0">
              <a:latin typeface="仿宋" panose="02010609060101010101" charset="-122"/>
              <a:ea typeface="仿宋" panose="02010609060101010101" charset="-122"/>
              <a:cs typeface="仿宋" panose="02010609060101010101" charset="-122"/>
            </a:endParaRPr>
          </a:p>
        </p:txBody>
      </p:sp>
      <p:pic>
        <p:nvPicPr>
          <p:cNvPr id="8" name="图片 7" descr="5"/>
          <p:cNvPicPr>
            <a:picLocks noChangeAspect="1"/>
          </p:cNvPicPr>
          <p:nvPr/>
        </p:nvPicPr>
        <p:blipFill>
          <a:blip r:embed="rId1"/>
          <a:stretch>
            <a:fillRect/>
          </a:stretch>
        </p:blipFill>
        <p:spPr>
          <a:xfrm>
            <a:off x="19013170" y="-831215"/>
            <a:ext cx="5890260" cy="4156075"/>
          </a:xfrm>
          <a:prstGeom prst="rect">
            <a:avLst/>
          </a:prstGeom>
        </p:spPr>
      </p:pic>
      <p:pic>
        <p:nvPicPr>
          <p:cNvPr id="10" name="图片 9"/>
          <p:cNvPicPr>
            <a:picLocks noChangeAspect="1"/>
          </p:cNvPicPr>
          <p:nvPr/>
        </p:nvPicPr>
        <p:blipFill>
          <a:blip r:embed="rId2"/>
          <a:stretch>
            <a:fillRect/>
          </a:stretch>
        </p:blipFill>
        <p:spPr>
          <a:xfrm>
            <a:off x="5137965" y="2115883"/>
            <a:ext cx="14108070" cy="65184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201"/>
          <p:cNvPicPr>
            <a:picLocks noChangeAspect="1"/>
          </p:cNvPicPr>
          <p:nvPr/>
        </p:nvPicPr>
        <p:blipFill>
          <a:blip r:embed="rId1"/>
          <a:srcRect l="8819" r="8819"/>
          <a:stretch>
            <a:fillRect/>
          </a:stretch>
        </p:blipFill>
        <p:spPr>
          <a:xfrm>
            <a:off x="-635" y="808990"/>
            <a:ext cx="24384635" cy="12146280"/>
          </a:xfrm>
          <a:prstGeom prst="rect">
            <a:avLst/>
          </a:prstGeom>
        </p:spPr>
      </p:pic>
      <p:sp>
        <p:nvSpPr>
          <p:cNvPr id="207" name="Object 207"/>
          <p:cNvSpPr txBox="1"/>
          <p:nvPr/>
        </p:nvSpPr>
        <p:spPr>
          <a:xfrm>
            <a:off x="8620126" y="8208646"/>
            <a:ext cx="2381250" cy="552450"/>
          </a:xfrm>
          <a:prstGeom prst="rect">
            <a:avLst/>
          </a:prstGeom>
        </p:spPr>
        <p:txBody>
          <a:bodyPr vert="horz" rtlCol="0" anchor="t" anchorCtr="0">
            <a:noAutofit/>
          </a:bodyPr>
          <a:lstStyle/>
          <a:p>
            <a:pPr algn="l">
              <a:lnSpc>
                <a:spcPct val="100000"/>
              </a:lnSpc>
            </a:pPr>
            <a:endParaRPr lang="zh-CN" altLang="en-US" sz="200"/>
          </a:p>
        </p:txBody>
      </p:sp>
      <p:sp>
        <p:nvSpPr>
          <p:cNvPr id="2010" name="Object 2010"/>
          <p:cNvSpPr txBox="1"/>
          <p:nvPr/>
        </p:nvSpPr>
        <p:spPr>
          <a:xfrm>
            <a:off x="8572500" y="8945686"/>
            <a:ext cx="3048000" cy="685800"/>
          </a:xfrm>
          <a:prstGeom prst="rect">
            <a:avLst/>
          </a:prstGeom>
        </p:spPr>
        <p:txBody>
          <a:bodyPr vert="horz" rtlCol="0" anchor="t" anchorCtr="0">
            <a:noAutofit/>
          </a:bodyPr>
          <a:lstStyle/>
          <a:p>
            <a:pPr algn="l">
              <a:lnSpc>
                <a:spcPct val="100000"/>
              </a:lnSpc>
            </a:pPr>
            <a:endParaRPr lang="zh-CN" altLang="en-US" sz="200"/>
          </a:p>
        </p:txBody>
      </p:sp>
      <p:pic>
        <p:nvPicPr>
          <p:cNvPr id="2" name="图片 1" descr="6"/>
          <p:cNvPicPr>
            <a:picLocks noChangeAspect="1"/>
          </p:cNvPicPr>
          <p:nvPr>
            <p:custDataLst>
              <p:tags r:id="rId2"/>
            </p:custDataLst>
          </p:nvPr>
        </p:nvPicPr>
        <p:blipFill>
          <a:blip r:embed="rId3"/>
          <a:stretch>
            <a:fillRect/>
          </a:stretch>
        </p:blipFill>
        <p:spPr>
          <a:xfrm>
            <a:off x="1252220" y="808990"/>
            <a:ext cx="21662390" cy="11951970"/>
          </a:xfrm>
          <a:prstGeom prst="rect">
            <a:avLst/>
          </a:prstGeom>
          <a:effectLst>
            <a:softEdge rad="330200"/>
          </a:effectLst>
        </p:spPr>
      </p:pic>
      <p:sp>
        <p:nvSpPr>
          <p:cNvPr id="4" name="文本框 3"/>
          <p:cNvSpPr txBox="1"/>
          <p:nvPr/>
        </p:nvSpPr>
        <p:spPr>
          <a:xfrm>
            <a:off x="4415790" y="2149475"/>
            <a:ext cx="15798800" cy="5631180"/>
          </a:xfrm>
          <a:prstGeom prst="rect">
            <a:avLst/>
          </a:prstGeom>
          <a:noFill/>
        </p:spPr>
        <p:txBody>
          <a:bodyPr wrap="square" rtlCol="0">
            <a:spAutoFit/>
          </a:bodyPr>
          <a:p>
            <a:r>
              <a:rPr lang="zh-CN" sz="4000" b="1" dirty="0" smtClean="0">
                <a:solidFill>
                  <a:srgbClr val="555655"/>
                </a:solidFill>
                <a:latin typeface="仿宋" panose="02010609060101010101" charset="-122"/>
                <a:ea typeface="仿宋" panose="02010609060101010101" charset="-122"/>
                <a:cs typeface="仿宋" panose="02010609060101010101" charset="-122"/>
                <a:sym typeface="+mn-ea"/>
              </a:rPr>
              <a:t>二、实习感受</a:t>
            </a:r>
            <a:endParaRPr lang="zh-CN" sz="4000" b="1" dirty="0" smtClean="0">
              <a:solidFill>
                <a:srgbClr val="555655"/>
              </a:solidFill>
              <a:latin typeface="仿宋" panose="02010609060101010101" charset="-122"/>
              <a:ea typeface="仿宋" panose="02010609060101010101" charset="-122"/>
              <a:cs typeface="仿宋" panose="02010609060101010101" charset="-122"/>
              <a:sym typeface="+mn-ea"/>
            </a:endParaRPr>
          </a:p>
          <a:p>
            <a:r>
              <a:rPr lang="en-US" altLang="zh-CN" sz="3300" dirty="0" smtClean="0">
                <a:solidFill>
                  <a:srgbClr val="555655"/>
                </a:solidFill>
                <a:latin typeface="仿宋" panose="02010609060101010101" charset="-122"/>
                <a:ea typeface="仿宋" panose="02010609060101010101" charset="-122"/>
                <a:cs typeface="仿宋" panose="02010609060101010101" charset="-122"/>
                <a:sym typeface="+mn-ea"/>
              </a:rPr>
              <a:t>    </a:t>
            </a:r>
            <a:r>
              <a:rPr lang="en-US" altLang="zh-CN" sz="4000" dirty="0" smtClean="0">
                <a:solidFill>
                  <a:srgbClr val="555655"/>
                </a:solidFill>
                <a:latin typeface="仿宋" panose="02010609060101010101" charset="-122"/>
                <a:ea typeface="仿宋" panose="02010609060101010101" charset="-122"/>
                <a:cs typeface="仿宋" panose="02010609060101010101" charset="-122"/>
                <a:sym typeface="+mn-ea"/>
              </a:rPr>
              <a:t>通过实习期间所参与办理的案件，我对律师的职业规范有了更深刻的理解和认识，律师的诚信以及对当事人的保密义务尤为重要。</a:t>
            </a:r>
            <a:r>
              <a:rPr lang="zh-CN" sz="4000" dirty="0" smtClean="0">
                <a:solidFill>
                  <a:srgbClr val="555655"/>
                </a:solidFill>
                <a:latin typeface="仿宋" panose="02010609060101010101" charset="-122"/>
                <a:ea typeface="仿宋" panose="02010609060101010101" charset="-122"/>
                <a:cs typeface="仿宋" panose="02010609060101010101" charset="-122"/>
                <a:sym typeface="+mn-ea"/>
              </a:rPr>
              <a:t>我深刻地感受到了律师的责任和压力。很多法律现象和法律事实，不是单纯依靠法学理论和法律条文能够解决的，法律本身的漏洞和法律制度的弊端，个人是无法克服的，需要整个法律界以及全社会为之努力，才可能改变。作为一名律师，既要尊重事实、也要恰当运用法律，更重要的是在事实与法律之间寻求平衡。这不仅需要扎实的基本功，还需要有驾驭社会的艺术。</a:t>
            </a:r>
            <a:endParaRPr lang="zh-CN" sz="4000" dirty="0" smtClean="0">
              <a:solidFill>
                <a:srgbClr val="555655"/>
              </a:solidFill>
              <a:latin typeface="仿宋" panose="02010609060101010101" charset="-122"/>
              <a:ea typeface="仿宋" panose="02010609060101010101" charset="-122"/>
              <a:cs typeface="仿宋" panose="02010609060101010101" charset="-122"/>
              <a:sym typeface="+mn-ea"/>
            </a:endParaRPr>
          </a:p>
        </p:txBody>
      </p:sp>
      <p:pic>
        <p:nvPicPr>
          <p:cNvPr id="5" name="图片 4" descr="5"/>
          <p:cNvPicPr>
            <a:picLocks noChangeAspect="1"/>
          </p:cNvPicPr>
          <p:nvPr/>
        </p:nvPicPr>
        <p:blipFill>
          <a:blip r:embed="rId4"/>
          <a:stretch>
            <a:fillRect/>
          </a:stretch>
        </p:blipFill>
        <p:spPr>
          <a:xfrm>
            <a:off x="16917828" y="663734"/>
            <a:ext cx="4417696" cy="3117056"/>
          </a:xfrm>
          <a:prstGeom prst="rect">
            <a:avLst/>
          </a:prstGeom>
        </p:spPr>
      </p:pic>
      <p:pic>
        <p:nvPicPr>
          <p:cNvPr id="3" name="图片 2" descr="1"/>
          <p:cNvPicPr>
            <a:picLocks noChangeAspect="1"/>
          </p:cNvPicPr>
          <p:nvPr/>
        </p:nvPicPr>
        <p:blipFill>
          <a:blip r:embed="rId5"/>
          <a:stretch>
            <a:fillRect/>
          </a:stretch>
        </p:blipFill>
        <p:spPr>
          <a:xfrm>
            <a:off x="4415790" y="8208645"/>
            <a:ext cx="15548610" cy="36283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 name="Object 1501"/>
          <p:cNvSpPr txBox="1"/>
          <p:nvPr/>
        </p:nvSpPr>
        <p:spPr>
          <a:xfrm>
            <a:off x="14011910" y="4795520"/>
            <a:ext cx="8663305" cy="2558415"/>
          </a:xfrm>
          <a:prstGeom prst="rect">
            <a:avLst/>
          </a:prstGeom>
        </p:spPr>
        <p:txBody>
          <a:bodyPr vert="horz" rtlCol="0" anchor="t" anchorCtr="0">
            <a:noAutofit/>
          </a:bodyPr>
          <a:lstStyle/>
          <a:p>
            <a:pPr algn="l">
              <a:lnSpc>
                <a:spcPct val="100000"/>
              </a:lnSpc>
            </a:pPr>
            <a:r>
              <a:rPr lang="zh-CN" sz="12000" b="0" i="0" dirty="0" smtClean="0">
                <a:solidFill>
                  <a:srgbClr val="3D7D62"/>
                </a:solidFill>
                <a:latin typeface="OPPOSans-B" panose="00020600040101010101" charset="-122"/>
                <a:ea typeface="OPPOSans-B" panose="00020600040101010101" charset="-122"/>
              </a:rPr>
              <a:t>谢谢观看</a:t>
            </a:r>
            <a:endParaRPr lang="zh-CN" altLang="en-US"/>
          </a:p>
        </p:txBody>
      </p:sp>
      <p:pic>
        <p:nvPicPr>
          <p:cNvPr id="1504" name="image 1504"/>
          <p:cNvPicPr>
            <a:picLocks noChangeAspect="1"/>
          </p:cNvPicPr>
          <p:nvPr/>
        </p:nvPicPr>
        <p:blipFill>
          <a:blip r:embed="rId1"/>
          <a:srcRect/>
          <a:stretch>
            <a:fillRect/>
          </a:stretch>
        </p:blipFill>
        <p:spPr>
          <a:xfrm>
            <a:off x="0" y="0"/>
            <a:ext cx="12192215" cy="13716000"/>
          </a:xfrm>
          <a:prstGeom prst="rect">
            <a:avLst/>
          </a:prstGeom>
        </p:spPr>
      </p:pic>
      <p:pic>
        <p:nvPicPr>
          <p:cNvPr id="3" name="图片 2" descr="5"/>
          <p:cNvPicPr>
            <a:picLocks noChangeAspect="1"/>
          </p:cNvPicPr>
          <p:nvPr/>
        </p:nvPicPr>
        <p:blipFill>
          <a:blip r:embed="rId2"/>
          <a:stretch>
            <a:fillRect/>
          </a:stretch>
        </p:blipFill>
        <p:spPr>
          <a:xfrm>
            <a:off x="19013170" y="-831215"/>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Object 407"/>
          <p:cNvSpPr txBox="1"/>
          <p:nvPr/>
        </p:nvSpPr>
        <p:spPr>
          <a:xfrm>
            <a:off x="12746990" y="1783715"/>
            <a:ext cx="9832975" cy="11065510"/>
          </a:xfrm>
          <a:prstGeom prst="rect">
            <a:avLst/>
          </a:prstGeom>
        </p:spPr>
        <p:txBody>
          <a:bodyPr vert="horz" rtlCol="0" anchor="t" anchorCtr="0">
            <a:noAutofit/>
          </a:bodyPr>
          <a:lstStyle/>
          <a:p>
            <a:pPr indent="0" algn="just" fontAlgn="auto">
              <a:lnSpc>
                <a:spcPct val="100000"/>
              </a:lnSpc>
            </a:pPr>
            <a:r>
              <a:rPr lang="zh-CN" altLang="en-US" sz="4800" dirty="0">
                <a:latin typeface="仿宋" panose="02010609060101010101" charset="-122"/>
                <a:ea typeface="仿宋" panose="02010609060101010101" charset="-122"/>
                <a:sym typeface="+mn-ea"/>
              </a:rPr>
              <a:t>二、实习感受</a:t>
            </a:r>
            <a:endParaRPr lang="zh-CN" altLang="en-US" sz="4800" dirty="0">
              <a:latin typeface="仿宋" panose="02010609060101010101" charset="-122"/>
              <a:ea typeface="仿宋" panose="02010609060101010101" charset="-122"/>
              <a:sym typeface="+mn-ea"/>
            </a:endParaRPr>
          </a:p>
          <a:p>
            <a:pPr indent="1117600" algn="just" fontAlgn="auto">
              <a:lnSpc>
                <a:spcPct val="100000"/>
              </a:lnSpc>
              <a:extLst>
                <a:ext uri="{35155182-B16C-46BC-9424-99874614C6A1}">
                  <wpsdc:indentchars xmlns:wpsdc="http://www.wps.cn/officeDocument/2017/drawingmlCustomData" val="200" checksum="2678315250"/>
                </a:ext>
              </a:extLst>
            </a:pPr>
            <a:r>
              <a:rPr lang="en-US" altLang="zh-CN" sz="4400" dirty="0">
                <a:latin typeface="仿宋" panose="02010609060101010101" charset="-122"/>
                <a:ea typeface="仿宋" panose="02010609060101010101" charset="-122"/>
                <a:sym typeface="+mn-ea"/>
              </a:rPr>
              <a:t>1</a:t>
            </a:r>
            <a:r>
              <a:rPr lang="zh-CN" altLang="en-US" sz="4400" dirty="0">
                <a:latin typeface="仿宋" panose="02010609060101010101" charset="-122"/>
                <a:ea typeface="仿宋" panose="02010609060101010101" charset="-122"/>
                <a:sym typeface="+mn-ea"/>
              </a:rPr>
              <a:t>、扎实的基础知识是开展工作的前提。此次实习工作不仅是对实务技能的学习和训练，更是对本科学习的一次检验和巩固。</a:t>
            </a:r>
            <a:endParaRPr lang="en-US" altLang="zh-CN" sz="4400" dirty="0">
              <a:latin typeface="仿宋" panose="02010609060101010101" charset="-122"/>
              <a:ea typeface="仿宋" panose="02010609060101010101" charset="-122"/>
              <a:sym typeface="+mn-ea"/>
            </a:endParaRPr>
          </a:p>
          <a:p>
            <a:pPr indent="1117600" algn="just" fontAlgn="auto">
              <a:lnSpc>
                <a:spcPct val="100000"/>
              </a:lnSpc>
              <a:extLst>
                <a:ext uri="{35155182-B16C-46BC-9424-99874614C6A1}">
                  <wpsdc:indentchars xmlns:wpsdc="http://www.wps.cn/officeDocument/2017/drawingmlCustomData" val="200" checksum="2678315250"/>
                </a:ext>
              </a:extLst>
            </a:pPr>
            <a:r>
              <a:rPr lang="en-US" altLang="zh-CN" sz="4400" dirty="0">
                <a:latin typeface="仿宋" panose="02010609060101010101" charset="-122"/>
                <a:ea typeface="仿宋" panose="02010609060101010101" charset="-122"/>
                <a:sym typeface="+mn-ea"/>
              </a:rPr>
              <a:t>2</a:t>
            </a:r>
            <a:r>
              <a:rPr lang="zh-CN" altLang="en-US" sz="4400" dirty="0">
                <a:latin typeface="仿宋" panose="02010609060101010101" charset="-122"/>
                <a:ea typeface="仿宋" panose="02010609060101010101" charset="-122"/>
                <a:sym typeface="+mn-ea"/>
              </a:rPr>
              <a:t>、把握理论与实际之间的联系和区别是开展工作的关键。这也是大部分同学深感不足的地方，在短暂的实习过程中，我们在实务技能和流程把控上有了明显的进步，在未来需继续提升。</a:t>
            </a:r>
            <a:endParaRPr lang="en-US" altLang="zh-CN" sz="4400" dirty="0">
              <a:latin typeface="仿宋" panose="02010609060101010101" charset="-122"/>
              <a:ea typeface="仿宋" panose="02010609060101010101" charset="-122"/>
              <a:sym typeface="+mn-ea"/>
            </a:endParaRPr>
          </a:p>
          <a:p>
            <a:pPr indent="1117600" algn="just" fontAlgn="auto">
              <a:lnSpc>
                <a:spcPct val="100000"/>
              </a:lnSpc>
              <a:extLst>
                <a:ext uri="{35155182-B16C-46BC-9424-99874614C6A1}">
                  <wpsdc:indentchars xmlns:wpsdc="http://www.wps.cn/officeDocument/2017/drawingmlCustomData" val="200" checksum="2678315250"/>
                </a:ext>
              </a:extLst>
            </a:pPr>
            <a:r>
              <a:rPr lang="en-US" altLang="zh-CN" sz="4400" dirty="0">
                <a:latin typeface="仿宋" panose="02010609060101010101" charset="-122"/>
                <a:ea typeface="仿宋" panose="02010609060101010101" charset="-122"/>
                <a:sym typeface="+mn-ea"/>
              </a:rPr>
              <a:t>3</a:t>
            </a:r>
            <a:r>
              <a:rPr lang="zh-CN" altLang="en-US" sz="4400" dirty="0">
                <a:latin typeface="仿宋" panose="02010609060101010101" charset="-122"/>
                <a:ea typeface="仿宋" panose="02010609060101010101" charset="-122"/>
                <a:sym typeface="+mn-ea"/>
              </a:rPr>
              <a:t>、认真负责的态度是开展工作的根本。法院工作涉及国家秘密与司法公正，在工作中必须时刻保持严谨细致，落实到每一本卷宗、每一份文件上，做到事无巨细。</a:t>
            </a:r>
            <a:endParaRPr lang="en-US" altLang="zh-CN" sz="4400" dirty="0">
              <a:latin typeface="仿宋" panose="02010609060101010101" charset="-122"/>
              <a:ea typeface="仿宋" panose="02010609060101010101" charset="-122"/>
              <a:sym typeface="+mn-ea"/>
            </a:endParaRPr>
          </a:p>
        </p:txBody>
      </p:sp>
      <p:pic>
        <p:nvPicPr>
          <p:cNvPr id="5" name="图片 4" descr="5"/>
          <p:cNvPicPr>
            <a:picLocks noChangeAspect="1"/>
          </p:cNvPicPr>
          <p:nvPr/>
        </p:nvPicPr>
        <p:blipFill>
          <a:blip r:embed="rId1"/>
          <a:stretch>
            <a:fillRect/>
          </a:stretch>
        </p:blipFill>
        <p:spPr>
          <a:xfrm>
            <a:off x="19013170" y="-831215"/>
            <a:ext cx="5890260" cy="4156075"/>
          </a:xfrm>
          <a:prstGeom prst="rect">
            <a:avLst/>
          </a:prstGeom>
        </p:spPr>
      </p:pic>
      <p:pic>
        <p:nvPicPr>
          <p:cNvPr id="6" name="图片 5"/>
          <p:cNvPicPr>
            <a:picLocks noChangeAspect="1"/>
          </p:cNvPicPr>
          <p:nvPr/>
        </p:nvPicPr>
        <p:blipFill>
          <a:blip r:embed="rId2"/>
          <a:stretch>
            <a:fillRect/>
          </a:stretch>
        </p:blipFill>
        <p:spPr>
          <a:xfrm>
            <a:off x="1350011" y="3429000"/>
            <a:ext cx="10287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035651" y="438845"/>
            <a:ext cx="3787752" cy="495935"/>
          </a:xfrm>
          <a:prstGeom prst="rect">
            <a:avLst/>
          </a:prstGeom>
        </p:spPr>
        <p:txBody>
          <a:bodyPr wrap="square">
            <a:spAutoFit/>
          </a:bodyPr>
          <a:lstStyle/>
          <a:p>
            <a:endParaRPr lang="zh-CN" altLang="en-US" sz="2630" dirty="0">
              <a:latin typeface="微软雅黑" panose="020B0503020204020204" charset="-122"/>
              <a:ea typeface="微软雅黑" panose="020B0503020204020204" charset="-122"/>
            </a:endParaRPr>
          </a:p>
        </p:txBody>
      </p:sp>
      <p:sp>
        <p:nvSpPr>
          <p:cNvPr id="23" name="TextBox 7"/>
          <p:cNvSpPr txBox="1"/>
          <p:nvPr/>
        </p:nvSpPr>
        <p:spPr>
          <a:xfrm>
            <a:off x="1604650" y="1772067"/>
            <a:ext cx="21625226" cy="9693910"/>
          </a:xfrm>
          <a:prstGeom prst="rect">
            <a:avLst/>
          </a:prstGeom>
          <a:noFill/>
        </p:spPr>
        <p:txBody>
          <a:bodyPr wrap="square" rtlCol="0">
            <a:spAutoFit/>
          </a:bodyPr>
          <a:lstStyle/>
          <a:p>
            <a:r>
              <a:rPr lang="zh-CN" altLang="en-US" sz="4800" spc="300" dirty="0">
                <a:latin typeface="仿宋" panose="02010609060101010101" charset="-122"/>
                <a:ea typeface="仿宋" panose="02010609060101010101" charset="-122"/>
              </a:rPr>
              <a:t>三、实习总结</a:t>
            </a:r>
            <a:endParaRPr lang="zh-CN" altLang="en-US" sz="4800" spc="300" dirty="0">
              <a:latin typeface="仿宋" panose="02010609060101010101" charset="-122"/>
              <a:ea typeface="仿宋" panose="02010609060101010101" charset="-122"/>
            </a:endParaRPr>
          </a:p>
          <a:p>
            <a:pPr algn="l"/>
            <a:r>
              <a:rPr lang="zh-CN" altLang="en-US" sz="4800" spc="300" dirty="0">
                <a:latin typeface="仿宋" panose="02010609060101010101" charset="-122"/>
                <a:ea typeface="仿宋" panose="02010609060101010101" charset="-122"/>
                <a:cs typeface="Montserrat" charset="0"/>
              </a:rPr>
              <a:t>    本次毕业实习，</a:t>
            </a:r>
            <a:r>
              <a:rPr lang="en-US" altLang="zh-CN" sz="4800" spc="300" dirty="0">
                <a:latin typeface="仿宋" panose="02010609060101010101" charset="-122"/>
                <a:ea typeface="仿宋" panose="02010609060101010101" charset="-122"/>
                <a:cs typeface="Montserrat" charset="0"/>
              </a:rPr>
              <a:t>25</a:t>
            </a:r>
            <a:r>
              <a:rPr lang="zh-CN" altLang="en-US" sz="4800" spc="300" dirty="0">
                <a:latin typeface="仿宋" panose="02010609060101010101" charset="-122"/>
                <a:ea typeface="仿宋" panose="02010609060101010101" charset="-122"/>
                <a:cs typeface="Montserrat" charset="0"/>
              </a:rPr>
              <a:t>位同学虚心好学、团结互助、积极工作，努力将理论知识与实践工作相结合，参与多起案件的办理过程，切身感受到了法治建设的进步。实习不仅使我们学会了更多知识与技能，同时也是对法律人社会责任感的一种具象体现，使我们能以更加自信、更加积极的态度面对未来的升学和就业。</a:t>
            </a:r>
            <a:endParaRPr lang="en-US" altLang="zh-CN" sz="4800" spc="300" dirty="0">
              <a:latin typeface="仿宋" panose="02010609060101010101" charset="-122"/>
              <a:ea typeface="仿宋" panose="02010609060101010101" charset="-122"/>
              <a:cs typeface="Montserrat" charset="0"/>
            </a:endParaRPr>
          </a:p>
          <a:p>
            <a:pPr algn="l"/>
            <a:r>
              <a:rPr lang="en-US" altLang="zh-CN" sz="4800" spc="300" dirty="0">
                <a:latin typeface="仿宋" panose="02010609060101010101" charset="-122"/>
                <a:ea typeface="仿宋" panose="02010609060101010101" charset="-122"/>
                <a:cs typeface="Montserrat" charset="0"/>
              </a:rPr>
              <a:t>   “</a:t>
            </a:r>
            <a:r>
              <a:rPr lang="zh-CN" altLang="en-US" sz="4800" spc="300" dirty="0">
                <a:latin typeface="仿宋" panose="02010609060101010101" charset="-122"/>
                <a:ea typeface="仿宋" panose="02010609060101010101" charset="-122"/>
                <a:cs typeface="Montserrat" charset="0"/>
              </a:rPr>
              <a:t>法律的生命不在于逻辑，而在于经验</a:t>
            </a:r>
            <a:r>
              <a:rPr lang="en-US" altLang="zh-CN" sz="4800" spc="300" dirty="0">
                <a:latin typeface="仿宋" panose="02010609060101010101" charset="-122"/>
                <a:ea typeface="仿宋" panose="02010609060101010101" charset="-122"/>
                <a:cs typeface="Montserrat" charset="0"/>
              </a:rPr>
              <a:t>”，</a:t>
            </a:r>
            <a:r>
              <a:rPr lang="zh-CN" altLang="en-US" sz="4800" spc="300" dirty="0">
                <a:latin typeface="仿宋" panose="02010609060101010101" charset="-122"/>
                <a:ea typeface="仿宋" panose="02010609060101010101" charset="-122"/>
                <a:cs typeface="Montserrat" charset="0"/>
              </a:rPr>
              <a:t>公正司法是维护社会正义的最后一道防线，而法院又是司法工作的主要环节、核心环节，短短两个月的实习尚不能给予我们丰富的实践经验，但却给予我们一次宝贵的实验机会，让我们在法庭内外全面体验法院的工作生活，在法院内外感受司法与社会的联系和互动。在今后的学习工作中，同学们将牢记此次实习的经验教训，继续保持谦虚谨慎的学习态度，向成为一名合格法律人的目标前进，努力让人民群众在每一个司法案件中感受到公平正义。</a:t>
            </a:r>
            <a:endParaRPr lang="en-US" altLang="zh-CN" sz="4800" spc="300" dirty="0">
              <a:latin typeface="仿宋" panose="02010609060101010101" charset="-122"/>
              <a:ea typeface="仿宋" panose="02010609060101010101" charset="-122"/>
              <a:cs typeface="Montserrat" charset="0"/>
            </a:endParaRPr>
          </a:p>
        </p:txBody>
      </p:sp>
      <p:pic>
        <p:nvPicPr>
          <p:cNvPr id="10" name="图片 9" descr="5"/>
          <p:cNvPicPr>
            <a:picLocks noChangeAspect="1"/>
          </p:cNvPicPr>
          <p:nvPr/>
        </p:nvPicPr>
        <p:blipFill>
          <a:blip r:embed="rId1"/>
          <a:stretch>
            <a:fillRect/>
          </a:stretch>
        </p:blipFill>
        <p:spPr>
          <a:xfrm>
            <a:off x="19013170" y="-831215"/>
            <a:ext cx="5890260"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 name="image 802"/>
          <p:cNvPicPr>
            <a:picLocks noChangeAspect="1"/>
          </p:cNvPicPr>
          <p:nvPr/>
        </p:nvPicPr>
        <p:blipFill>
          <a:blip r:embed="rId1"/>
          <a:srcRect/>
          <a:stretch>
            <a:fillRect/>
          </a:stretch>
        </p:blipFill>
        <p:spPr>
          <a:xfrm>
            <a:off x="-6116320" y="-1816100"/>
            <a:ext cx="17348200" cy="17348200"/>
          </a:xfrm>
          <a:prstGeom prst="rect">
            <a:avLst/>
          </a:prstGeom>
        </p:spPr>
      </p:pic>
      <p:pic>
        <p:nvPicPr>
          <p:cNvPr id="801" name="image 801"/>
          <p:cNvPicPr>
            <a:picLocks noChangeAspect="1"/>
          </p:cNvPicPr>
          <p:nvPr/>
        </p:nvPicPr>
        <p:blipFill>
          <a:blip r:embed="rId2"/>
          <a:srcRect/>
          <a:stretch>
            <a:fillRect/>
          </a:stretch>
        </p:blipFill>
        <p:spPr>
          <a:xfrm>
            <a:off x="10337800" y="3175000"/>
            <a:ext cx="330200" cy="330200"/>
          </a:xfrm>
          <a:prstGeom prst="rect">
            <a:avLst/>
          </a:prstGeom>
        </p:spPr>
      </p:pic>
      <p:sp>
        <p:nvSpPr>
          <p:cNvPr id="805" name="Object 805"/>
          <p:cNvSpPr txBox="1"/>
          <p:nvPr/>
        </p:nvSpPr>
        <p:spPr>
          <a:xfrm>
            <a:off x="11231880" y="1132840"/>
            <a:ext cx="12291060" cy="11463020"/>
          </a:xfrm>
          <a:prstGeom prst="rect">
            <a:avLst/>
          </a:prstGeom>
        </p:spPr>
        <p:txBody>
          <a:bodyPr vert="horz" rtlCol="0" anchor="t" anchorCtr="0">
            <a:noAutofit/>
          </a:bodyPr>
          <a:lstStyle/>
          <a:p>
            <a:pPr indent="0" algn="just" fontAlgn="auto">
              <a:lnSpc>
                <a:spcPct val="100000"/>
              </a:lnSpc>
            </a:pPr>
            <a:r>
              <a:rPr lang="zh-CN" sz="4000" dirty="0">
                <a:solidFill>
                  <a:schemeClr val="tx1"/>
                </a:solidFill>
                <a:latin typeface="仿宋" panose="02010609060101010101" charset="-122"/>
                <a:ea typeface="仿宋" panose="02010609060101010101" charset="-122"/>
                <a:sym typeface="+mn-ea"/>
              </a:rPr>
              <a:t>一、实习内容</a:t>
            </a:r>
            <a:endParaRPr lang="zh-CN" sz="4000" dirty="0">
              <a:solidFill>
                <a:schemeClr val="tx1"/>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1</a:t>
            </a:r>
            <a:r>
              <a:rPr lang="zh-CN" altLang="en-US" sz="4000" kern="100" dirty="0">
                <a:solidFill>
                  <a:srgbClr val="000000"/>
                </a:solidFill>
                <a:latin typeface="仿宋" panose="02010609060101010101" charset="-122"/>
                <a:ea typeface="仿宋" panose="02010609060101010101" charset="-122"/>
                <a:sym typeface="+mn-ea"/>
              </a:rPr>
              <a:t>、协助法官和书记员完成案件审理的辅助性工作，以此来了解法院的基本制度；</a:t>
            </a:r>
            <a:endParaRPr lang="en-US" altLang="zh-CN" sz="4000" kern="100" dirty="0">
              <a:solidFill>
                <a:srgbClr val="000000"/>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2</a:t>
            </a:r>
            <a:r>
              <a:rPr lang="zh-CN" altLang="en-US" sz="4000" kern="100" dirty="0">
                <a:solidFill>
                  <a:srgbClr val="000000"/>
                </a:solidFill>
                <a:latin typeface="仿宋" panose="02010609060101010101" charset="-122"/>
                <a:ea typeface="仿宋" panose="02010609060101010101" charset="-122"/>
                <a:sym typeface="+mn-ea"/>
              </a:rPr>
              <a:t>、整理卷宗并进行归档，了解案件类型。学会阅卷、梳理证据材料、撰写法律文书的基本方法，并学习法官审理案件和撰写判决书时的基本思路；</a:t>
            </a:r>
            <a:endParaRPr lang="zh-CN" altLang="en-US" sz="4000" kern="100" dirty="0">
              <a:solidFill>
                <a:srgbClr val="000000"/>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3</a:t>
            </a:r>
            <a:r>
              <a:rPr lang="zh-CN" altLang="en-US" sz="4000" kern="100" dirty="0">
                <a:solidFill>
                  <a:srgbClr val="000000"/>
                </a:solidFill>
                <a:latin typeface="仿宋" panose="02010609060101010101" charset="-122"/>
                <a:ea typeface="仿宋" panose="02010609060101010101" charset="-122"/>
                <a:sym typeface="+mn-ea"/>
              </a:rPr>
              <a:t>、参与案件旁听，学习并掌握诉讼流程，以及案件争议焦点的归纳；</a:t>
            </a:r>
            <a:endParaRPr lang="en-US" altLang="zh-CN" sz="4000" kern="100" dirty="0">
              <a:solidFill>
                <a:srgbClr val="000000"/>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4</a:t>
            </a:r>
            <a:r>
              <a:rPr lang="zh-CN" altLang="en-US" sz="4000" kern="100" dirty="0">
                <a:solidFill>
                  <a:srgbClr val="000000"/>
                </a:solidFill>
                <a:latin typeface="仿宋" panose="02010609060101010101" charset="-122"/>
                <a:ea typeface="仿宋" panose="02010609060101010101" charset="-122"/>
                <a:sym typeface="+mn-ea"/>
              </a:rPr>
              <a:t>、接待当事人；</a:t>
            </a:r>
            <a:endParaRPr lang="zh-CN" altLang="en-US" sz="4000" kern="100" dirty="0">
              <a:solidFill>
                <a:srgbClr val="000000"/>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5</a:t>
            </a:r>
            <a:r>
              <a:rPr lang="zh-CN" altLang="en-US" sz="4000" kern="100" dirty="0">
                <a:solidFill>
                  <a:srgbClr val="000000"/>
                </a:solidFill>
                <a:latin typeface="仿宋" panose="02010609060101010101" charset="-122"/>
                <a:ea typeface="仿宋" panose="02010609060101010101" charset="-122"/>
                <a:sym typeface="+mn-ea"/>
              </a:rPr>
              <a:t>、协助带教法官撰写法律文书、法院公告以及协查函等；</a:t>
            </a:r>
            <a:endParaRPr lang="zh-CN" altLang="en-US" sz="4000" kern="100" dirty="0">
              <a:solidFill>
                <a:srgbClr val="000000"/>
              </a:solidFill>
              <a:latin typeface="仿宋" panose="02010609060101010101" charset="-122"/>
              <a:ea typeface="仿宋" panose="02010609060101010101" charset="-122"/>
              <a:sym typeface="+mn-ea"/>
            </a:endParaRPr>
          </a:p>
          <a:p>
            <a:pPr indent="1016000" algn="just" fontAlgn="auto">
              <a:lnSpc>
                <a:spcPct val="150000"/>
              </a:lnSpc>
              <a:buNone/>
              <a:extLst>
                <a:ext uri="{35155182-B16C-46BC-9424-99874614C6A1}">
                  <wpsdc:indentchars xmlns:wpsdc="http://www.wps.cn/officeDocument/2017/drawingmlCustomData" val="200" checksum="1463267244"/>
                </a:ext>
              </a:extLst>
            </a:pPr>
            <a:r>
              <a:rPr lang="en-US" altLang="zh-CN" sz="4000" kern="100" dirty="0">
                <a:solidFill>
                  <a:srgbClr val="000000"/>
                </a:solidFill>
                <a:latin typeface="仿宋" panose="02010609060101010101" charset="-122"/>
                <a:ea typeface="仿宋" panose="02010609060101010101" charset="-122"/>
                <a:sym typeface="+mn-ea"/>
              </a:rPr>
              <a:t>6</a:t>
            </a:r>
            <a:r>
              <a:rPr lang="zh-CN" altLang="en-US" sz="4000" kern="100" dirty="0">
                <a:solidFill>
                  <a:srgbClr val="000000"/>
                </a:solidFill>
                <a:latin typeface="仿宋" panose="02010609060101010101" charset="-122"/>
                <a:ea typeface="仿宋" panose="02010609060101010101" charset="-122"/>
                <a:sym typeface="+mn-ea"/>
              </a:rPr>
              <a:t>、定期对工作进行记录，并总结工作经验，并认真填写实习手册。</a:t>
            </a:r>
            <a:endParaRPr lang="zh-CN" altLang="en-US" sz="4000" kern="100" dirty="0">
              <a:solidFill>
                <a:srgbClr val="000000"/>
              </a:solidFill>
              <a:latin typeface="仿宋" panose="02010609060101010101" charset="-122"/>
              <a:ea typeface="仿宋" panose="02010609060101010101" charset="-122"/>
              <a:sym typeface="+mn-ea"/>
            </a:endParaRPr>
          </a:p>
          <a:p>
            <a:pPr algn="l">
              <a:lnSpc>
                <a:spcPct val="100000"/>
              </a:lnSpc>
            </a:pPr>
            <a:endParaRPr lang="zh-CN" sz="4000" dirty="0">
              <a:solidFill>
                <a:srgbClr val="3D7D62"/>
              </a:solidFill>
              <a:latin typeface="OPPOSans-B" panose="00020600040101010101" charset="-122"/>
              <a:ea typeface="OPPOSans-B" panose="00020600040101010101" charset="-122"/>
              <a:sym typeface="+mn-ea"/>
            </a:endParaRPr>
          </a:p>
        </p:txBody>
      </p:sp>
      <p:pic>
        <p:nvPicPr>
          <p:cNvPr id="3" name="图片 2" descr="5"/>
          <p:cNvPicPr>
            <a:picLocks noChangeAspect="1"/>
          </p:cNvPicPr>
          <p:nvPr/>
        </p:nvPicPr>
        <p:blipFill>
          <a:blip r:embed="rId3"/>
          <a:stretch>
            <a:fillRect/>
          </a:stretch>
        </p:blipFill>
        <p:spPr>
          <a:xfrm>
            <a:off x="19013170" y="-831215"/>
            <a:ext cx="5890260" cy="4156075"/>
          </a:xfrm>
          <a:prstGeom prst="rect">
            <a:avLst/>
          </a:prstGeom>
        </p:spPr>
      </p:pic>
      <p:pic>
        <p:nvPicPr>
          <p:cNvPr id="10" name="内容占位符 9"/>
          <p:cNvPicPr>
            <a:picLocks noGrp="1" noChangeAspect="1"/>
          </p:cNvPicPr>
          <p:nvPr/>
        </p:nvPicPr>
        <p:blipFill>
          <a:blip r:embed="rId4"/>
          <a:stretch>
            <a:fillRect/>
          </a:stretch>
        </p:blipFill>
        <p:spPr>
          <a:xfrm>
            <a:off x="861695" y="1997026"/>
            <a:ext cx="7949077" cy="105987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568450" y="1367790"/>
            <a:ext cx="11999269" cy="11171555"/>
          </a:xfrm>
          <a:prstGeom prst="rect">
            <a:avLst/>
          </a:prstGeom>
          <a:noFill/>
        </p:spPr>
        <p:txBody>
          <a:bodyPr wrap="square" rtlCol="0" anchor="t">
            <a:spAutoFit/>
          </a:bodyPr>
          <a:lstStyle/>
          <a:p>
            <a:pPr marL="0" indent="0" algn="just" fontAlgn="auto">
              <a:lnSpc>
                <a:spcPct val="150000"/>
              </a:lnSpc>
              <a:buNone/>
            </a:pPr>
            <a:r>
              <a:rPr lang="zh-CN" altLang="zh-CN" sz="4000" kern="100" dirty="0">
                <a:effectLst/>
                <a:latin typeface="仿宋" panose="02010609060101010101" charset="-122"/>
                <a:ea typeface="仿宋" panose="02010609060101010101" charset="-122"/>
                <a:cs typeface="仿宋_GB2312" panose="02010609030101010101" charset="-122"/>
                <a:sym typeface="+mn-ea"/>
              </a:rPr>
              <a:t>二、实习感受及总结</a:t>
            </a:r>
            <a:endParaRPr lang="zh-CN" altLang="zh-CN" sz="4000" kern="100" dirty="0">
              <a:effectLst/>
              <a:latin typeface="仿宋" panose="02010609060101010101" charset="-122"/>
              <a:ea typeface="仿宋" panose="02010609060101010101" charset="-122"/>
              <a:cs typeface="仿宋_GB2312" panose="02010609030101010101" charset="-122"/>
              <a:sym typeface="+mn-ea"/>
            </a:endParaRPr>
          </a:p>
          <a:p>
            <a:pPr indent="0" algn="just" fontAlgn="auto">
              <a:lnSpc>
                <a:spcPct val="150000"/>
              </a:lnSpc>
            </a:pPr>
            <a:r>
              <a:rPr lang="en-US" altLang="zh-CN" sz="4000" kern="100" dirty="0">
                <a:solidFill>
                  <a:srgbClr val="000000"/>
                </a:solidFill>
                <a:latin typeface="仿宋" panose="02010609060101010101" charset="-122"/>
                <a:ea typeface="仿宋" panose="02010609060101010101" charset="-122"/>
                <a:cs typeface="仿宋_GB2312" panose="02010609030101010101" charset="-122"/>
              </a:rPr>
              <a:t>    </a:t>
            </a:r>
            <a:r>
              <a:rPr lang="zh-CN" altLang="en-US" sz="4000" kern="100" dirty="0">
                <a:solidFill>
                  <a:srgbClr val="000000"/>
                </a:solidFill>
                <a:latin typeface="仿宋" panose="02010609060101010101" charset="-122"/>
                <a:ea typeface="仿宋" panose="02010609060101010101" charset="-122"/>
                <a:cs typeface="仿宋_GB2312" panose="02010609030101010101" charset="-122"/>
              </a:rPr>
              <a:t>纸上得来终觉浅，绝知此事要躬行。两个月的实习经历让我们深深地感觉到自己所学知识的肤浅和专业知识的匮乏，真正领悟到学无止境的真正含义。法学是一门实践性很强的学科，它需要理论的指导，但其发展和好处要在实践中才能实现，并且它的主要目的是为社会实践服务。身为准法律人的我们，要更加重视实践的作用，在实践中学习和成长，不断积累经验，将实践经历转化为建设法治中国的宝贵经验。今后，我们将用所学为建设社会主义法治国家贡献一份属于自己的力量，用青春谱写公正廉明的执法之行，捍卫公平与正义！</a:t>
            </a:r>
            <a:endParaRPr lang="zh-CN" altLang="en-US" sz="3200" kern="100" dirty="0">
              <a:effectLst/>
              <a:latin typeface="Times New Roman" panose="02020603050405020304" pitchFamily="18" charset="0"/>
            </a:endParaRPr>
          </a:p>
        </p:txBody>
      </p:sp>
      <p:pic>
        <p:nvPicPr>
          <p:cNvPr id="7" name="图片 6" descr="5"/>
          <p:cNvPicPr>
            <a:picLocks noChangeAspect="1"/>
          </p:cNvPicPr>
          <p:nvPr/>
        </p:nvPicPr>
        <p:blipFill>
          <a:blip r:embed="rId1"/>
          <a:stretch>
            <a:fillRect/>
          </a:stretch>
        </p:blipFill>
        <p:spPr>
          <a:xfrm>
            <a:off x="19013170" y="-831215"/>
            <a:ext cx="5890260" cy="4156075"/>
          </a:xfrm>
          <a:prstGeom prst="rect">
            <a:avLst/>
          </a:prstGeom>
        </p:spPr>
      </p:pic>
      <p:pic>
        <p:nvPicPr>
          <p:cNvPr id="12" name="内容占位符 11"/>
          <p:cNvPicPr>
            <a:picLocks noGrp="1" noChangeAspect="1"/>
          </p:cNvPicPr>
          <p:nvPr/>
        </p:nvPicPr>
        <p:blipFill>
          <a:blip r:embed="rId2"/>
          <a:stretch>
            <a:fillRect/>
          </a:stretch>
        </p:blipFill>
        <p:spPr>
          <a:xfrm rot="5400000">
            <a:off x="13290550" y="3309620"/>
            <a:ext cx="10454640" cy="78403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p:transition spd="slow"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5"/>
          <p:cNvPicPr>
            <a:picLocks noChangeAspect="1"/>
          </p:cNvPicPr>
          <p:nvPr/>
        </p:nvPicPr>
        <p:blipFill>
          <a:blip r:embed="rId1"/>
          <a:stretch>
            <a:fillRect/>
          </a:stretch>
        </p:blipFill>
        <p:spPr>
          <a:xfrm>
            <a:off x="19013170" y="-831215"/>
            <a:ext cx="5890260" cy="4156075"/>
          </a:xfrm>
          <a:prstGeom prst="rect">
            <a:avLst/>
          </a:prstGeom>
        </p:spPr>
      </p:pic>
      <p:sp>
        <p:nvSpPr>
          <p:cNvPr id="5" name="文本框 4"/>
          <p:cNvSpPr txBox="1"/>
          <p:nvPr/>
        </p:nvSpPr>
        <p:spPr>
          <a:xfrm>
            <a:off x="2760980" y="2169795"/>
            <a:ext cx="10265410" cy="9232265"/>
          </a:xfrm>
          <a:prstGeom prst="rect">
            <a:avLst/>
          </a:prstGeom>
          <a:noFill/>
        </p:spPr>
        <p:txBody>
          <a:bodyPr wrap="square" rtlCol="0" anchor="t">
            <a:spAutoFit/>
          </a:bodyPr>
          <a:p>
            <a:pPr marL="0" indent="0">
              <a:buNone/>
            </a:pPr>
            <a:r>
              <a:rPr lang="zh-CN" altLang="en-US" sz="5400" dirty="0" smtClean="0">
                <a:latin typeface="仿宋" panose="02010609060101010101" charset="-122"/>
                <a:ea typeface="仿宋" panose="02010609060101010101" charset="-122"/>
                <a:cs typeface="仿宋" panose="02010609060101010101" charset="-122"/>
                <a:sym typeface="+mn-ea"/>
              </a:rPr>
              <a:t>一、实习过程</a:t>
            </a:r>
            <a:endParaRPr lang="en-US" altLang="zh-CN" sz="5400" dirty="0" smtClean="0">
              <a:latin typeface="仿宋" panose="02010609060101010101" charset="-122"/>
              <a:ea typeface="仿宋" panose="02010609060101010101" charset="-122"/>
              <a:cs typeface="仿宋" panose="02010609060101010101" charset="-122"/>
            </a:endParaRPr>
          </a:p>
          <a:p>
            <a:r>
              <a:rPr lang="en-US" altLang="zh-CN" sz="5400" dirty="0" smtClean="0">
                <a:latin typeface="仿宋" panose="02010609060101010101" charset="-122"/>
                <a:ea typeface="仿宋" panose="02010609060101010101" charset="-122"/>
                <a:cs typeface="仿宋" panose="02010609060101010101" charset="-122"/>
                <a:sym typeface="+mn-ea"/>
              </a:rPr>
              <a:t>    2023</a:t>
            </a:r>
            <a:r>
              <a:rPr lang="zh-CN" altLang="en-US" sz="5400" dirty="0" smtClean="0">
                <a:latin typeface="仿宋" panose="02010609060101010101" charset="-122"/>
                <a:ea typeface="仿宋" panose="02010609060101010101" charset="-122"/>
                <a:cs typeface="仿宋" panose="02010609060101010101" charset="-122"/>
                <a:sym typeface="+mn-ea"/>
              </a:rPr>
              <a:t>年</a:t>
            </a:r>
            <a:r>
              <a:rPr lang="en-US" altLang="zh-CN" sz="5400" dirty="0" smtClean="0">
                <a:latin typeface="仿宋" panose="02010609060101010101" charset="-122"/>
                <a:ea typeface="仿宋" panose="02010609060101010101" charset="-122"/>
                <a:cs typeface="仿宋" panose="02010609060101010101" charset="-122"/>
                <a:sym typeface="+mn-ea"/>
              </a:rPr>
              <a:t>2</a:t>
            </a:r>
            <a:r>
              <a:rPr lang="zh-CN" altLang="en-US" sz="5400" dirty="0" smtClean="0">
                <a:latin typeface="仿宋" panose="02010609060101010101" charset="-122"/>
                <a:ea typeface="仿宋" panose="02010609060101010101" charset="-122"/>
                <a:cs typeface="仿宋" panose="02010609060101010101" charset="-122"/>
                <a:sym typeface="+mn-ea"/>
              </a:rPr>
              <a:t>月</a:t>
            </a:r>
            <a:r>
              <a:rPr lang="en-US" altLang="zh-CN" sz="5400" dirty="0" smtClean="0">
                <a:latin typeface="仿宋" panose="02010609060101010101" charset="-122"/>
                <a:ea typeface="仿宋" panose="02010609060101010101" charset="-122"/>
                <a:cs typeface="仿宋" panose="02010609060101010101" charset="-122"/>
                <a:sym typeface="+mn-ea"/>
              </a:rPr>
              <a:t>13</a:t>
            </a:r>
            <a:r>
              <a:rPr lang="zh-CN" altLang="en-US" sz="5400" dirty="0" smtClean="0">
                <a:latin typeface="仿宋" panose="02010609060101010101" charset="-122"/>
                <a:ea typeface="仿宋" panose="02010609060101010101" charset="-122"/>
                <a:cs typeface="仿宋" panose="02010609060101010101" charset="-122"/>
                <a:sym typeface="+mn-ea"/>
              </a:rPr>
              <a:t>日，福建师范大学法学院毕业实习生到达福州市仓山区检察院进行实习工作。仓山区检察院领导对于本次实习工作的目的和意义做了深入阐释，肯定了法学院与中院多年以来的毕业实习生交流工作，希望未来继续搭建好这一交流平台，同时表达了对毕业实习生到来的欢迎。</a:t>
            </a:r>
            <a:endParaRPr lang="zh-CN" altLang="en-US" sz="5400" dirty="0" smtClean="0">
              <a:latin typeface="仿宋" panose="02010609060101010101" charset="-122"/>
              <a:ea typeface="仿宋" panose="02010609060101010101" charset="-122"/>
              <a:cs typeface="仿宋" panose="02010609060101010101" charset="-122"/>
              <a:sym typeface="+mn-ea"/>
            </a:endParaRPr>
          </a:p>
          <a:p>
            <a:endParaRPr lang="zh-CN" altLang="en-US" sz="5400">
              <a:latin typeface="仿宋" panose="02010609060101010101" charset="-122"/>
              <a:ea typeface="仿宋" panose="02010609060101010101" charset="-122"/>
              <a:cs typeface="仿宋" panose="02010609060101010101" charset="-122"/>
            </a:endParaRPr>
          </a:p>
        </p:txBody>
      </p:sp>
      <p:pic>
        <p:nvPicPr>
          <p:cNvPr id="2" name="图片 1"/>
          <p:cNvPicPr>
            <a:picLocks noChangeAspect="1"/>
          </p:cNvPicPr>
          <p:nvPr/>
        </p:nvPicPr>
        <p:blipFill>
          <a:blip r:embed="rId2"/>
          <a:stretch>
            <a:fillRect/>
          </a:stretch>
        </p:blipFill>
        <p:spPr>
          <a:xfrm>
            <a:off x="14766290" y="1985645"/>
            <a:ext cx="7060565" cy="9416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5"/>
          <p:cNvPicPr>
            <a:picLocks noChangeAspect="1"/>
          </p:cNvPicPr>
          <p:nvPr/>
        </p:nvPicPr>
        <p:blipFill>
          <a:blip r:embed="rId1"/>
          <a:stretch>
            <a:fillRect/>
          </a:stretch>
        </p:blipFill>
        <p:spPr>
          <a:xfrm>
            <a:off x="19013170" y="-831215"/>
            <a:ext cx="5890260" cy="4156075"/>
          </a:xfrm>
          <a:prstGeom prst="rect">
            <a:avLst/>
          </a:prstGeom>
        </p:spPr>
      </p:pic>
      <p:sp>
        <p:nvSpPr>
          <p:cNvPr id="2" name="文本框 1"/>
          <p:cNvSpPr txBox="1"/>
          <p:nvPr/>
        </p:nvSpPr>
        <p:spPr>
          <a:xfrm>
            <a:off x="1555750" y="995680"/>
            <a:ext cx="12349480" cy="11725275"/>
          </a:xfrm>
          <a:prstGeom prst="rect">
            <a:avLst/>
          </a:prstGeom>
          <a:noFill/>
        </p:spPr>
        <p:txBody>
          <a:bodyPr wrap="square" rtlCol="0" anchor="t">
            <a:spAutoFit/>
          </a:bodyPr>
          <a:p>
            <a:r>
              <a:rPr lang="zh-CN" altLang="en-US" sz="5400">
                <a:latin typeface="仿宋" panose="02010609060101010101" charset="-122"/>
                <a:ea typeface="仿宋" panose="02010609060101010101" charset="-122"/>
                <a:cs typeface="仿宋" panose="02010609060101010101" charset="-122"/>
                <a:sym typeface="+mn-ea"/>
              </a:rPr>
              <a:t>二、实习感受</a:t>
            </a:r>
            <a:endParaRPr lang="zh-CN" altLang="en-US" sz="5400">
              <a:latin typeface="仿宋" panose="02010609060101010101" charset="-122"/>
              <a:ea typeface="仿宋" panose="02010609060101010101" charset="-122"/>
              <a:cs typeface="仿宋" panose="02010609060101010101" charset="-122"/>
            </a:endParaRPr>
          </a:p>
          <a:p>
            <a:r>
              <a:rPr lang="zh-CN" altLang="en-US" sz="5400">
                <a:latin typeface="仿宋" panose="02010609060101010101" charset="-122"/>
                <a:ea typeface="仿宋" panose="02010609060101010101" charset="-122"/>
                <a:cs typeface="仿宋" panose="02010609060101010101" charset="-122"/>
                <a:sym typeface="+mn-ea"/>
              </a:rPr>
              <a:t> </a:t>
            </a:r>
            <a:r>
              <a:rPr lang="en-US" altLang="zh-CN" sz="5400">
                <a:latin typeface="仿宋" panose="02010609060101010101" charset="-122"/>
                <a:ea typeface="仿宋" panose="02010609060101010101" charset="-122"/>
                <a:cs typeface="仿宋" panose="02010609060101010101" charset="-122"/>
                <a:sym typeface="+mn-ea"/>
              </a:rPr>
              <a:t>   </a:t>
            </a:r>
            <a:r>
              <a:rPr lang="zh-CN" altLang="en-US" sz="5400" dirty="0">
                <a:latin typeface="仿宋" panose="02010609060101010101" charset="-122"/>
                <a:ea typeface="仿宋" panose="02010609060101010101" charset="-122"/>
                <a:cs typeface="仿宋" panose="02010609060101010101" charset="-122"/>
                <a:sym typeface="+mn-ea"/>
              </a:rPr>
              <a:t>首先，在接触具体的案例过程中，我深感理论和实际的差距之大，当遇到实务问题时想不起来知识点，会的知识不知如何应用，不知道如何解决具体的实务问题，可见我的法学基础知识薄弱，存在遗忘现象。法学是一门实践性的学科，而我却严重缺乏实践的经验，知识仅局限于书本中，并没有将所学应用于实务中的能力，实在惭愧。其次，我在工作中缺乏主动性，工作时容易分心，也比较少主动请教问题。希望在未来的实习或者工作过程中，我希望自己能够改进这些不足，不断完善自我。</a:t>
            </a:r>
            <a:endParaRPr lang="zh-CN" altLang="en-US" sz="5400" dirty="0">
              <a:latin typeface="仿宋" panose="02010609060101010101" charset="-122"/>
              <a:ea typeface="仿宋" panose="02010609060101010101" charset="-122"/>
              <a:cs typeface="仿宋" panose="02010609060101010101" charset="-122"/>
              <a:sym typeface="+mn-ea"/>
            </a:endParaRPr>
          </a:p>
        </p:txBody>
      </p:sp>
      <p:grpSp>
        <p:nvGrpSpPr>
          <p:cNvPr id="8" name="组合 7"/>
          <p:cNvGrpSpPr/>
          <p:nvPr/>
        </p:nvGrpSpPr>
        <p:grpSpPr>
          <a:xfrm>
            <a:off x="14581505" y="1856105"/>
            <a:ext cx="7899400" cy="10657205"/>
            <a:chOff x="21789" y="3776"/>
            <a:chExt cx="12440" cy="16783"/>
          </a:xfrm>
        </p:grpSpPr>
        <p:pic>
          <p:nvPicPr>
            <p:cNvPr id="4" name="图片 3"/>
            <p:cNvPicPr>
              <a:picLocks noChangeAspect="1"/>
            </p:cNvPicPr>
            <p:nvPr/>
          </p:nvPicPr>
          <p:blipFill>
            <a:blip r:embed="rId2"/>
            <a:stretch>
              <a:fillRect/>
            </a:stretch>
          </p:blipFill>
          <p:spPr>
            <a:xfrm>
              <a:off x="21789" y="3776"/>
              <a:ext cx="6222" cy="8294"/>
            </a:xfrm>
            <a:prstGeom prst="rect">
              <a:avLst/>
            </a:prstGeom>
          </p:spPr>
        </p:pic>
        <p:pic>
          <p:nvPicPr>
            <p:cNvPr id="5" name="图片 4" descr="IMG_20230213_165358_edit_130801407818580"/>
            <p:cNvPicPr>
              <a:picLocks noChangeAspect="1"/>
            </p:cNvPicPr>
            <p:nvPr/>
          </p:nvPicPr>
          <p:blipFill>
            <a:blip r:embed="rId3"/>
            <a:stretch>
              <a:fillRect/>
            </a:stretch>
          </p:blipFill>
          <p:spPr>
            <a:xfrm>
              <a:off x="27929" y="3776"/>
              <a:ext cx="6300" cy="8275"/>
            </a:xfrm>
            <a:prstGeom prst="rect">
              <a:avLst/>
            </a:prstGeom>
          </p:spPr>
        </p:pic>
        <p:pic>
          <p:nvPicPr>
            <p:cNvPr id="6" name="图片 5" descr="IMG_20230309_102912"/>
            <p:cNvPicPr>
              <a:picLocks noChangeAspect="1"/>
            </p:cNvPicPr>
            <p:nvPr/>
          </p:nvPicPr>
          <p:blipFill>
            <a:blip r:embed="rId4"/>
            <a:stretch>
              <a:fillRect/>
            </a:stretch>
          </p:blipFill>
          <p:spPr>
            <a:xfrm>
              <a:off x="21789" y="12071"/>
              <a:ext cx="6222" cy="8488"/>
            </a:xfrm>
            <a:prstGeom prst="rect">
              <a:avLst/>
            </a:prstGeom>
          </p:spPr>
        </p:pic>
        <p:pic>
          <p:nvPicPr>
            <p:cNvPr id="7" name="图片 6" descr="IMG_20230404_164712"/>
            <p:cNvPicPr>
              <a:picLocks noChangeAspect="1"/>
            </p:cNvPicPr>
            <p:nvPr/>
          </p:nvPicPr>
          <p:blipFill>
            <a:blip r:embed="rId5"/>
            <a:stretch>
              <a:fillRect/>
            </a:stretch>
          </p:blipFill>
          <p:spPr>
            <a:xfrm>
              <a:off x="27930" y="12051"/>
              <a:ext cx="6298" cy="8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201"/>
          <p:cNvPicPr>
            <a:picLocks noChangeAspect="1"/>
          </p:cNvPicPr>
          <p:nvPr/>
        </p:nvPicPr>
        <p:blipFill>
          <a:blip r:embed="rId1"/>
          <a:srcRect l="8819" r="8819"/>
          <a:stretch>
            <a:fillRect/>
          </a:stretch>
        </p:blipFill>
        <p:spPr>
          <a:xfrm>
            <a:off x="19685" y="0"/>
            <a:ext cx="24384000" cy="13716000"/>
          </a:xfrm>
          <a:prstGeom prst="rect">
            <a:avLst/>
          </a:prstGeom>
        </p:spPr>
      </p:pic>
      <p:sp>
        <p:nvSpPr>
          <p:cNvPr id="207" name="Object 207"/>
          <p:cNvSpPr txBox="1"/>
          <p:nvPr/>
        </p:nvSpPr>
        <p:spPr>
          <a:xfrm>
            <a:off x="7429500" y="8658860"/>
            <a:ext cx="3175000" cy="736600"/>
          </a:xfrm>
          <a:prstGeom prst="rect">
            <a:avLst/>
          </a:prstGeom>
        </p:spPr>
        <p:txBody>
          <a:bodyPr vert="horz" rtlCol="0" anchor="t" anchorCtr="0">
            <a:noAutofit/>
          </a:bodyPr>
          <a:lstStyle/>
          <a:p>
            <a:pPr algn="l">
              <a:lnSpc>
                <a:spcPct val="100000"/>
              </a:lnSpc>
            </a:pPr>
            <a:endParaRPr lang="zh-CN" altLang="en-US"/>
          </a:p>
        </p:txBody>
      </p:sp>
      <p:sp>
        <p:nvSpPr>
          <p:cNvPr id="2010" name="Object 2010"/>
          <p:cNvSpPr txBox="1"/>
          <p:nvPr/>
        </p:nvSpPr>
        <p:spPr>
          <a:xfrm>
            <a:off x="7366000" y="9641582"/>
            <a:ext cx="4064000" cy="914400"/>
          </a:xfrm>
          <a:prstGeom prst="rect">
            <a:avLst/>
          </a:prstGeom>
        </p:spPr>
        <p:txBody>
          <a:bodyPr vert="horz" rtlCol="0" anchor="t" anchorCtr="0">
            <a:noAutofit/>
          </a:bodyPr>
          <a:lstStyle/>
          <a:p>
            <a:pPr algn="l">
              <a:lnSpc>
                <a:spcPct val="100000"/>
              </a:lnSpc>
            </a:pPr>
            <a:endParaRPr lang="zh-CN" altLang="en-US"/>
          </a:p>
        </p:txBody>
      </p:sp>
      <p:pic>
        <p:nvPicPr>
          <p:cNvPr id="2" name="图片 1" descr="6"/>
          <p:cNvPicPr>
            <a:picLocks noChangeAspect="1"/>
          </p:cNvPicPr>
          <p:nvPr/>
        </p:nvPicPr>
        <p:blipFill>
          <a:blip r:embed="rId2"/>
          <a:stretch>
            <a:fillRect/>
          </a:stretch>
        </p:blipFill>
        <p:spPr>
          <a:xfrm>
            <a:off x="222885" y="688340"/>
            <a:ext cx="23937595" cy="12339955"/>
          </a:xfrm>
          <a:prstGeom prst="rect">
            <a:avLst/>
          </a:prstGeom>
          <a:effectLst>
            <a:softEdge rad="330200"/>
          </a:effectLst>
        </p:spPr>
      </p:pic>
      <p:sp>
        <p:nvSpPr>
          <p:cNvPr id="4" name="文本框 3"/>
          <p:cNvSpPr txBox="1"/>
          <p:nvPr/>
        </p:nvSpPr>
        <p:spPr>
          <a:xfrm>
            <a:off x="1823085" y="1399540"/>
            <a:ext cx="21378545" cy="5507990"/>
          </a:xfrm>
          <a:prstGeom prst="rect">
            <a:avLst/>
          </a:prstGeom>
          <a:noFill/>
        </p:spPr>
        <p:txBody>
          <a:bodyPr wrap="square" rtlCol="0">
            <a:spAutoFit/>
          </a:bodyPr>
          <a:p>
            <a:r>
              <a:rPr lang="zh-CN" sz="4400" dirty="0" smtClean="0">
                <a:solidFill>
                  <a:srgbClr val="555655"/>
                </a:solidFill>
                <a:latin typeface="仿宋" panose="02010609060101010101" charset="-122"/>
                <a:ea typeface="仿宋" panose="02010609060101010101" charset="-122"/>
                <a:cs typeface="仿宋" panose="02010609060101010101" charset="-122"/>
                <a:sym typeface="+mn-ea"/>
              </a:rPr>
              <a:t>三、实习总结</a:t>
            </a:r>
            <a:endParaRPr lang="zh-CN" sz="4400" dirty="0" smtClean="0">
              <a:solidFill>
                <a:srgbClr val="555655"/>
              </a:solidFill>
              <a:latin typeface="仿宋" panose="02010609060101010101" charset="-122"/>
              <a:ea typeface="仿宋" panose="02010609060101010101" charset="-122"/>
              <a:cs typeface="仿宋" panose="02010609060101010101" charset="-122"/>
              <a:sym typeface="+mn-ea"/>
            </a:endParaRPr>
          </a:p>
          <a:p>
            <a:r>
              <a:rPr lang="zh-CN" sz="4400" dirty="0" smtClean="0">
                <a:solidFill>
                  <a:srgbClr val="555655"/>
                </a:solidFill>
                <a:latin typeface="仿宋" panose="02010609060101010101" charset="-122"/>
                <a:ea typeface="仿宋" panose="02010609060101010101" charset="-122"/>
                <a:cs typeface="仿宋" panose="02010609060101010101" charset="-122"/>
                <a:sym typeface="+mn-ea"/>
              </a:rPr>
              <a:t>  总的来说，在实习的两个月的时间里，我对自身的表现较为满意，收获了很多，也发现了自身存在的问题。"纸上得来终觉浅，绝知此事要躬行。"实习是每个大学生必须拥有的一段经历，它使我在实践中了解社会，让我学到了很多在课堂上学不到的知识，不仅开阔了我的视野，也增长了我的见识，为我今后进一步走向社会打下了坚实的基础。作为正式成为职场人士前的一次“练兵”，这次实习让我对未来充满恐惧又充满期待，但我仍然会以自信高昂的姿态迎接未来。</a:t>
            </a:r>
            <a:endParaRPr lang="zh-CN" sz="4400" dirty="0" smtClean="0">
              <a:solidFill>
                <a:srgbClr val="555655"/>
              </a:solidFill>
              <a:latin typeface="仿宋" panose="02010609060101010101" charset="-122"/>
              <a:ea typeface="仿宋" panose="02010609060101010101" charset="-122"/>
              <a:cs typeface="仿宋" panose="02010609060101010101" charset="-122"/>
              <a:sym typeface="+mn-ea"/>
            </a:endParaRPr>
          </a:p>
          <a:p>
            <a:endParaRPr lang="zh-CN" sz="4400" dirty="0" smtClean="0">
              <a:solidFill>
                <a:srgbClr val="555655"/>
              </a:solidFill>
              <a:latin typeface="仿宋" panose="02010609060101010101" charset="-122"/>
              <a:ea typeface="仿宋" panose="02010609060101010101" charset="-122"/>
              <a:cs typeface="仿宋" panose="02010609060101010101" charset="-122"/>
              <a:sym typeface="+mn-ea"/>
            </a:endParaRPr>
          </a:p>
        </p:txBody>
      </p:sp>
      <p:pic>
        <p:nvPicPr>
          <p:cNvPr id="5" name="图片 4" descr="5"/>
          <p:cNvPicPr>
            <a:picLocks noChangeAspect="1"/>
          </p:cNvPicPr>
          <p:nvPr/>
        </p:nvPicPr>
        <p:blipFill>
          <a:blip r:embed="rId3"/>
          <a:stretch>
            <a:fillRect/>
          </a:stretch>
        </p:blipFill>
        <p:spPr>
          <a:xfrm>
            <a:off x="18513425" y="-686435"/>
            <a:ext cx="5890260" cy="4156075"/>
          </a:xfrm>
          <a:prstGeom prst="rect">
            <a:avLst/>
          </a:prstGeom>
        </p:spPr>
      </p:pic>
      <p:pic>
        <p:nvPicPr>
          <p:cNvPr id="6" name="图片 5" descr="IMG_20230413_172322"/>
          <p:cNvPicPr>
            <a:picLocks noChangeAspect="1"/>
          </p:cNvPicPr>
          <p:nvPr/>
        </p:nvPicPr>
        <p:blipFill>
          <a:blip r:embed="rId4"/>
          <a:stretch>
            <a:fillRect/>
          </a:stretch>
        </p:blipFill>
        <p:spPr>
          <a:xfrm>
            <a:off x="3558540" y="6626860"/>
            <a:ext cx="7543800" cy="5657850"/>
          </a:xfrm>
          <a:prstGeom prst="rect">
            <a:avLst/>
          </a:prstGeom>
        </p:spPr>
      </p:pic>
      <p:pic>
        <p:nvPicPr>
          <p:cNvPr id="7" name="图片 6" descr="qq_pic_merged_1684757545538"/>
          <p:cNvPicPr>
            <a:picLocks noChangeAspect="1"/>
          </p:cNvPicPr>
          <p:nvPr/>
        </p:nvPicPr>
        <p:blipFill>
          <a:blip r:embed="rId5"/>
          <a:stretch>
            <a:fillRect/>
          </a:stretch>
        </p:blipFill>
        <p:spPr>
          <a:xfrm>
            <a:off x="13086715" y="6627495"/>
            <a:ext cx="7542530" cy="5657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10.xml><?xml version="1.0" encoding="utf-8"?>
<p:tagLst xmlns:p="http://schemas.openxmlformats.org/presentationml/2006/main">
  <p:tag name="KSO_WM_UNIT_PLACING_PICTURE_USER_VIEWPORT" val="{&quot;height&quot;:19433,&quot;width&quot;:37697}"/>
</p:tagLst>
</file>

<file path=ppt/tags/tag11.xml><?xml version="1.0" encoding="utf-8"?>
<p:tagLst xmlns:p="http://schemas.openxmlformats.org/presentationml/2006/main">
  <p:tag name="KSO_WM_UNIT_PLACING_PICTURE_USER_VIEWPORT" val="{&quot;height&quot;:19433,&quot;width&quot;:37697}"/>
</p:tagLst>
</file>

<file path=ppt/tags/tag12.xml><?xml version="1.0" encoding="utf-8"?>
<p:tagLst xmlns:p="http://schemas.openxmlformats.org/presentationml/2006/main">
  <p:tag name="COMMONDATA" val="eyJoZGlkIjoiODA1ODYwNzg5MWEzYWQ4ZmM0Nzk1OGFkZDg2ZmNjMjkifQ=="/>
  <p:tag name="KSO_WPP_MARK_KEY" val="b16c2e96-abad-4fbf-81f9-30e71fe4abd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4667</Words>
  <Application>WPS 演示</Application>
  <PresentationFormat>On-screen Show</PresentationFormat>
  <Paragraphs>111</Paragraphs>
  <Slides>21</Slides>
  <Notes>1</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21</vt:i4>
      </vt:variant>
    </vt:vector>
  </HeadingPairs>
  <TitlesOfParts>
    <vt:vector size="52" baseType="lpstr">
      <vt:lpstr>Arial</vt:lpstr>
      <vt:lpstr>宋体</vt:lpstr>
      <vt:lpstr>Wingdings</vt:lpstr>
      <vt:lpstr>微软雅黑</vt:lpstr>
      <vt:lpstr>黑体</vt:lpstr>
      <vt:lpstr>仿宋</vt:lpstr>
      <vt:lpstr>OPPOSans-R</vt:lpstr>
      <vt:lpstr>OPPOSans-B</vt:lpstr>
      <vt:lpstr>Montserrat</vt:lpstr>
      <vt:lpstr>Segoe Print</vt:lpstr>
      <vt:lpstr>FZHei-B01S</vt:lpstr>
      <vt:lpstr>思源黑体 CN Normal</vt:lpstr>
      <vt:lpstr>Arial Unicode MS</vt:lpstr>
      <vt:lpstr>Calibri</vt:lpstr>
      <vt:lpstr>仿宋_GB2312</vt:lpstr>
      <vt:lpstr>Source Han Sans CN</vt:lpstr>
      <vt:lpstr>Yu Gothic UI</vt:lpstr>
      <vt:lpstr>Open Sans</vt:lpstr>
      <vt:lpstr>Source Han Sans HC</vt:lpstr>
      <vt:lpstr>Roboto Medium</vt:lpstr>
      <vt:lpstr>Source Han Sans SC</vt:lpstr>
      <vt:lpstr>思源黑体</vt:lpstr>
      <vt:lpstr>Lato</vt:lpstr>
      <vt:lpstr>字魂58号-创中黑</vt:lpstr>
      <vt:lpstr>等线 Light</vt:lpstr>
      <vt:lpstr>等线</vt:lpstr>
      <vt:lpstr>Wide Latin</vt:lpstr>
      <vt:lpstr>Times New Roman</vt:lpstr>
      <vt:lpstr>华文琥珀</vt:lpstr>
      <vt:lpstr>楷体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稿定设计</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稿定设计 ppt</dc:title>
  <dc:creator>稿定设计</dc:creator>
  <dc:subject>www.gaoding.com</dc:subject>
  <cp:lastModifiedBy>几米</cp:lastModifiedBy>
  <cp:revision>14</cp:revision>
  <dcterms:created xsi:type="dcterms:W3CDTF">2021-11-11T10:57:00Z</dcterms:created>
  <dcterms:modified xsi:type="dcterms:W3CDTF">2023-05-23T14:26:16Z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F7A32B3A08444E43A21D00DDD43C6C76</vt:lpwstr>
  </property>
  <property fmtid="{D5CDD505-2E9C-101B-9397-08002B2CF9AE}" pid="3" name="KSOProductBuildVer">
    <vt:lpwstr>2052-11.1.0.14309</vt:lpwstr>
  </property>
</Properties>
</file>